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88" r:id="rId4"/>
    <p:sldId id="296" r:id="rId5"/>
    <p:sldId id="282" r:id="rId6"/>
    <p:sldId id="266" r:id="rId7"/>
    <p:sldId id="287" r:id="rId8"/>
    <p:sldId id="258" r:id="rId9"/>
    <p:sldId id="295" r:id="rId10"/>
    <p:sldId id="267" r:id="rId11"/>
    <p:sldId id="290" r:id="rId12"/>
    <p:sldId id="291" r:id="rId13"/>
    <p:sldId id="272" r:id="rId14"/>
    <p:sldId id="273" r:id="rId15"/>
    <p:sldId id="284" r:id="rId16"/>
    <p:sldId id="293" r:id="rId17"/>
    <p:sldId id="289" r:id="rId18"/>
    <p:sldId id="294" r:id="rId19"/>
    <p:sldId id="278" r:id="rId20"/>
    <p:sldId id="285" r:id="rId21"/>
    <p:sldId id="271" r:id="rId22"/>
    <p:sldId id="263" r:id="rId23"/>
    <p:sldId id="264" r:id="rId24"/>
    <p:sldId id="261" r:id="rId25"/>
    <p:sldId id="269" r:id="rId26"/>
    <p:sldId id="277" r:id="rId27"/>
    <p:sldId id="280" r:id="rId28"/>
    <p:sldId id="268" r:id="rId29"/>
    <p:sldId id="276" r:id="rId30"/>
    <p:sldId id="274" r:id="rId31"/>
    <p:sldId id="275" r:id="rId32"/>
    <p:sldId id="29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33"/>
    <p:restoredTop sz="72109"/>
  </p:normalViewPr>
  <p:slideViewPr>
    <p:cSldViewPr snapToGrid="0" snapToObjects="1">
      <p:cViewPr varScale="1">
        <p:scale>
          <a:sx n="90" d="100"/>
          <a:sy n="90" d="100"/>
        </p:scale>
        <p:origin x="1024" y="200"/>
      </p:cViewPr>
      <p:guideLst/>
    </p:cSldViewPr>
  </p:slideViewPr>
  <p:outlineViewPr>
    <p:cViewPr>
      <p:scale>
        <a:sx n="33" d="100"/>
        <a:sy n="33" d="100"/>
      </p:scale>
      <p:origin x="0" y="-35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 </a:t>
            </a:r>
            <a:r>
              <a:rPr lang="en-US" dirty="0"/>
              <a:t>Today</a:t>
            </a:r>
            <a:r>
              <a:rPr lang="en-US" baseline="0" dirty="0"/>
              <a:t>, I will present our work in autogenerating fast packet-processing code using program synthesis. This is joint work with Taegyun, </a:t>
            </a:r>
            <a:r>
              <a:rPr lang="en-US" baseline="0" dirty="0" err="1"/>
              <a:t>Aatish</a:t>
            </a:r>
            <a:r>
              <a:rPr lang="en-US" baseline="0" dirty="0"/>
              <a:t>,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look at Chipmunk in more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specification for Chipmunk is a program that is expressed as a packet transaction in the Domino programming language. We picked Domino because it has a relatively high-level programming model with transactional semantics. What this means is that as far as the programmer is concerned, packets execute from start to finish in the programmer’s packet-processing code as though there were no other packets in the system. This is semantically similar to the atomic construct provided by the P4-16 language. The programmer can use state variables like count to represent persistent switch state and packet fields such as </a:t>
            </a:r>
            <a:r>
              <a:rPr lang="en-US" dirty="0" err="1"/>
              <a:t>pkt.sample</a:t>
            </a:r>
            <a:r>
              <a:rPr lang="en-US" dirty="0"/>
              <a:t> to represent fields in packet headers. For instance, in the program shown here, the programmer wants to count from 0 through 10 and sample every 11</a:t>
            </a:r>
            <a:r>
              <a:rPr lang="en-US" baseline="30000" dirty="0"/>
              <a:t>th</a:t>
            </a:r>
            <a:r>
              <a:rPr lang="en-US" dirty="0"/>
              <a:t> packet.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our partial program for SKETCH? We consider a simplified version of the PISA match-action pipeline, where we do not model match units by assuming all actions execute on all packets. We abstract the effect of these actions on a packet into a 2D grid of ALUs. We have two types of ALUs, stateless ALUs that only manipulate packet headers and stateful ALUs that manipulate both persistent switch state and packet headers. We use PHV containers to represent storage for packet headers as they move through the switch pipeline. The compiler writer specifies how the ALUs use input </a:t>
            </a:r>
            <a:r>
              <a:rPr lang="en-US" dirty="0" err="1"/>
              <a:t>muxes</a:t>
            </a:r>
            <a:r>
              <a:rPr lang="en-US" dirty="0"/>
              <a:t> to choose PHV containers as input operands. She also specifies how the PHV containers use output </a:t>
            </a:r>
            <a:r>
              <a:rPr lang="en-US" dirty="0" err="1"/>
              <a:t>muxes</a:t>
            </a:r>
            <a:r>
              <a:rPr lang="en-US" dirty="0"/>
              <a:t> to choose from the ALU outputs. The compiler writer also specifies the capabilities of each ALU in terms of the opcodes and operations it supports. These are all converted into a partial program for SKETCH.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once we have the specification and partial programs, we feed it into SKETCH. We can then use the output from SKETCH to generate machine code for the PISA simulator.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Break down this PISA picture carefully and animate it more slowly.</a:t>
            </a:r>
          </a:p>
        </p:txBody>
      </p:sp>
      <p:sp>
        <p:nvSpPr>
          <p:cNvPr id="4" name="Slide Number Placeholder 3"/>
          <p:cNvSpPr>
            <a:spLocks noGrp="1"/>
          </p:cNvSpPr>
          <p:nvPr>
            <p:ph type="sldNum" sz="quarter" idx="10"/>
          </p:nvPr>
        </p:nvSpPr>
        <p:spPr/>
        <p:txBody>
          <a:bodyPr/>
          <a:lstStyle/>
          <a:p>
            <a:fld id="{45871415-7FA1-2E40-A21E-DEAF2F6A29FA}" type="slidenum">
              <a:rPr lang="en-US" smtClean="0"/>
              <a:t>10</a:t>
            </a:fld>
            <a:endParaRPr lang="en-US"/>
          </a:p>
        </p:txBody>
      </p:sp>
    </p:spTree>
    <p:extLst>
      <p:ext uri="{BB962C8B-B14F-4D97-AF65-F5344CB8AC3E}">
        <p14:creationId xmlns:p14="http://schemas.microsoft.com/office/powerpoint/2010/main" val="898399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evaluate Chipmunk?</a:t>
            </a:r>
          </a:p>
          <a:p>
            <a:endParaRPr lang="en-US" dirty="0"/>
          </a:p>
          <a:p>
            <a:r>
              <a:rPr lang="en-US" dirty="0"/>
              <a:t>First, what should the baseline be?</a:t>
            </a:r>
          </a:p>
          <a:p>
            <a:endParaRPr lang="en-US" dirty="0"/>
          </a:p>
          <a:p>
            <a:r>
              <a:rPr lang="en-US" dirty="0"/>
              <a:t>So we compared Chipmunk against the existing compiler for Domino. This compiler uses handcrafted rules to translate Domino programs into machine code for the simulator. As we’ll see in our results, the use of handcrafted rules causes Domino to generate lower quality code than Chipmunk and also to often reject programs incorrectly.</a:t>
            </a:r>
          </a:p>
          <a:p>
            <a:endParaRPr lang="en-US" dirty="0"/>
          </a:p>
          <a:p>
            <a:r>
              <a:rPr lang="en-US" dirty="0"/>
              <a:t>We considered using commercial compilers from chip vendors such as Barefoot. But these compilers don’t yet support the high-level transactional programming model that programmers use in Chipmunk, even though the P4 language currently has support for it. We also considered the open source p4c compiler, but the open-source compiler currently only supports software targets such as </a:t>
            </a:r>
            <a:r>
              <a:rPr lang="en-US" dirty="0" err="1"/>
              <a:t>eBPF</a:t>
            </a:r>
            <a:r>
              <a:rPr lang="en-US" dirty="0"/>
              <a:t> and the behavioral model.</a:t>
            </a:r>
          </a:p>
          <a:p>
            <a:endParaRPr lang="en-US" dirty="0"/>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11</a:t>
            </a:fld>
            <a:endParaRPr lang="en-US"/>
          </a:p>
        </p:txBody>
      </p:sp>
    </p:spTree>
    <p:extLst>
      <p:ext uri="{BB962C8B-B14F-4D97-AF65-F5344CB8AC3E}">
        <p14:creationId xmlns:p14="http://schemas.microsoft.com/office/powerpoint/2010/main" val="3646329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compare Domino and Chipmunk using two metrics. One important difference between the PISA architecture and traditional CPUs is that in the PISA model, compiled programs run at the full line rate of the switch or are rejected by the compiler. So the first metric for comparison is the compilation result, which is whether Domino or Chipmunk even successfully compiles a given program. The second metric is the amount of resources consumed by Domino or Chipmunk if they both successfully compile a given program.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benchmarks, we started with Domino programs drawn from multiple sources. However, these programs were all previously written to ensure that they successfully compiled with Domino. And we confirmed that Chipmunk can successfully compile them as well. This means that if we compare Domino and Chipmunk on these programs, we won’t find any differences in the compilation result.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 we asked the question: if we mutate these programs in semantic-preserving ways, will Domino or Chipmunk still successfully compile them? Theoretically the answer is yes. But empirically it depends on how good Domino and Chipmunk are in finding machine code to implement a particular high-level packet—processing program within a limited period of time.</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mutations: switch order of predicates in an if clause.</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2DC16D-7BA6-C54C-A5EF-FE506FEBC1D6}" type="slidenum">
              <a:rPr lang="en-US" smtClean="0"/>
              <a:t>12</a:t>
            </a:fld>
            <a:endParaRPr lang="en-US"/>
          </a:p>
        </p:txBody>
      </p:sp>
    </p:spTree>
    <p:extLst>
      <p:ext uri="{BB962C8B-B14F-4D97-AF65-F5344CB8AC3E}">
        <p14:creationId xmlns:p14="http://schemas.microsoft.com/office/powerpoint/2010/main" val="4201988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let’s see how Chipmunk and Domino compare in terms of compilation result. We see that Domino fails to generate code for most mutations of the original programs because it incorrectly concludes that the programs are too complicated to fit within the capabilities of the underlying hardware. By contrast, Chipmunk compiles most of these mutations because it searches more exhaustively for any possible means of implementing the program using the hardware’s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a:r>
              <a:rPr lang="en-US" dirty="0"/>
              <a:t>Chipmunk fails to compile some mutations because it exceeded our compilation timeout. So let’s look at the compilation time of Domino and Chipmunk. This is the main drawback of Chipmunk. While Domino’s compilation times are on the order of a few seconds on most mutations, Chipmunk takes several minutes and sometimes hours to compile some of the mutations. This can cause it to time out, and we are currently working on algorithms to reduce Chipmunk’s compilation time.</a:t>
            </a:r>
          </a:p>
          <a:p>
            <a:pPr rtl="0"/>
            <a:endParaRPr lang="en-US" dirty="0"/>
          </a:p>
          <a:p>
            <a:pPr rtl="0"/>
            <a:r>
              <a:rPr lang="en-US" dirty="0"/>
              <a:t>TODO: Animate the compilation result table.</a:t>
            </a:r>
          </a:p>
          <a:p>
            <a:pPr rtl="0"/>
            <a:r>
              <a:rPr lang="en-US" dirty="0"/>
              <a:t>TODO: Add confidence interval for compilation time.</a:t>
            </a:r>
          </a:p>
        </p:txBody>
      </p:sp>
      <p:sp>
        <p:nvSpPr>
          <p:cNvPr id="4" name="Slide Number Placeholder 3"/>
          <p:cNvSpPr>
            <a:spLocks noGrp="1"/>
          </p:cNvSpPr>
          <p:nvPr>
            <p:ph type="sldNum" sz="quarter" idx="5"/>
          </p:nvPr>
        </p:nvSpPr>
        <p:spPr/>
        <p:txBody>
          <a:bodyPr/>
          <a:lstStyle/>
          <a:p>
            <a:fld id="{822DC16D-7BA6-C54C-A5EF-FE506FEBC1D6}" type="slidenum">
              <a:rPr lang="en-US"/>
              <a:t>13</a:t>
            </a:fld>
            <a:endParaRPr lang="en-US"/>
          </a:p>
        </p:txBody>
      </p:sp>
    </p:spTree>
    <p:extLst>
      <p:ext uri="{BB962C8B-B14F-4D97-AF65-F5344CB8AC3E}">
        <p14:creationId xmlns:p14="http://schemas.microsoft.com/office/powerpoint/2010/main" val="2255699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on which both Domino and Chipmunk are successful, Chipmunk can generate code with fewer pipeline stages which is quite constrained in programmable switches (e.g., 12 stages for Tofino switch). Chipmunk sometimes consumes more ALUs per stage than Domino, but given that there are several hundred ALUs available per stage, this is a resource that it anyway much more abundant.</a:t>
            </a:r>
          </a:p>
          <a:p>
            <a:endParaRPr lang="en-US" dirty="0"/>
          </a:p>
          <a:p>
            <a:r>
              <a:rPr lang="en-US" dirty="0"/>
              <a:t>TODO: Redo the figure in ppt.</a:t>
            </a:r>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conclude, Chipmunk transplants program synthesis ideas to networking to automatically generate fast packet-processing code. We have shown that program-synthesis-based code generation leads to higher quality of generated code relative to handcrafted compiler rules. We also believe that it might be easier to engineer code generators for emerging devices using program synthesis rather than handcrafted rules.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More generally, we think program synthesis can help enable fast packet processing in the same way that SAT and SMT solvers have helped enable network verification over the last decade.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As part of future work, we plan to explore code generation for other programmable substrates such as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FPGAs, the DPDK framework, and so on. We are also looking at opportunities to speed up the core program synthesis routines used in our code generator.</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Thank you for listening and I would be happy to take any questions.</a:t>
            </a:r>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use SKETCH for code generation?</a:t>
            </a:r>
          </a:p>
          <a:p>
            <a:endParaRPr lang="en-US" dirty="0"/>
          </a:p>
          <a:p>
            <a:r>
              <a:rPr lang="en-US" dirty="0"/>
              <a:t>Let’s consider a scenario, where we have a programmer who writes the packet-processing program and a compiler developer who is responsible for developing the compiler. Then, the programmer’s packet-processing program becomes the specification for SKETCH. The compiler developer writes a partial program that represents </a:t>
            </a:r>
            <a:r>
              <a:rPr lang="en-US" sz="1200" b="0" i="0" u="none" strike="noStrike" kern="1200" dirty="0">
                <a:solidFill>
                  <a:schemeClr val="tx1"/>
                </a:solidFill>
                <a:effectLst/>
                <a:latin typeface="+mn-lt"/>
                <a:ea typeface="+mn-ea"/>
                <a:cs typeface="+mn-cs"/>
              </a:rPr>
              <a:t>the search space of legal machine code implementations for any packet-processing program. In particular, the compiler developer uses holes to represent any degree of freedom that the programmable hardware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Then, this partial program and the specification are fed into the the SKETCH program synthesis engine, which forms the core of the compiler. The compiler then outputs whether the program could be completed by SKETCH or not---or whether it is infeasible. If the partial program can actually be completed by SKETCH, we can use the completed program to derive low-level machine code.</a:t>
            </a: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17</a:t>
            </a:fld>
            <a:endParaRPr lang="en-US"/>
          </a:p>
        </p:txBody>
      </p:sp>
    </p:spTree>
    <p:extLst>
      <p:ext uri="{BB962C8B-B14F-4D97-AF65-F5344CB8AC3E}">
        <p14:creationId xmlns:p14="http://schemas.microsoft.com/office/powerpoint/2010/main" val="3399466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Here the average of compilation time for each mutations in </a:t>
            </a:r>
            <a:r>
              <a:rPr lang="en-US" sz="1200" b="0" i="0" u="none" strike="noStrike" kern="1200" dirty="0" err="1">
                <a:solidFill>
                  <a:schemeClr val="tx1"/>
                </a:solidFill>
                <a:effectLst/>
                <a:latin typeface="+mn-lt"/>
                <a:ea typeface="+mn-ea"/>
                <a:cs typeface="+mn-cs"/>
              </a:rPr>
              <a:t>Flowlet</a:t>
            </a:r>
            <a:r>
              <a:rPr lang="en-US" sz="1200" b="0" i="0" u="none" strike="noStrike" kern="1200" dirty="0">
                <a:solidFill>
                  <a:schemeClr val="tx1"/>
                </a:solidFill>
                <a:effectLst/>
                <a:latin typeface="+mn-lt"/>
                <a:ea typeface="+mn-ea"/>
                <a:cs typeface="+mn-cs"/>
              </a:rPr>
              <a:t> switching is about an hour.</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endParaRPr lang="en-US" dirty="0"/>
          </a:p>
          <a:p>
            <a:r>
              <a:rPr lang="en-US" b="1" dirty="0"/>
              <a:t>Note: add the graph to show why theoretically, Chipmunk should work for every mutator</a:t>
            </a:r>
          </a:p>
          <a:p>
            <a:r>
              <a:rPr lang="en-US" b="1" dirty="0"/>
              <a:t>Note: Make the table and font size larger</a:t>
            </a:r>
          </a:p>
        </p:txBody>
      </p:sp>
      <p:sp>
        <p:nvSpPr>
          <p:cNvPr id="4" name="Slide Number Placeholder 3"/>
          <p:cNvSpPr>
            <a:spLocks noGrp="1"/>
          </p:cNvSpPr>
          <p:nvPr>
            <p:ph type="sldNum" sz="quarter" idx="5"/>
          </p:nvPr>
        </p:nvSpPr>
        <p:spPr/>
        <p:txBody>
          <a:bodyPr/>
          <a:lstStyle/>
          <a:p>
            <a:fld id="{822DC16D-7BA6-C54C-A5EF-FE506FEBC1D6}" type="slidenum">
              <a:rPr lang="en-US"/>
              <a:t>18</a:t>
            </a:fld>
            <a:endParaRPr lang="en-US"/>
          </a:p>
        </p:txBody>
      </p:sp>
    </p:spTree>
    <p:extLst>
      <p:ext uri="{BB962C8B-B14F-4D97-AF65-F5344CB8AC3E}">
        <p14:creationId xmlns:p14="http://schemas.microsoft.com/office/powerpoint/2010/main" val="2654263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a:p>
            <a:endParaRPr lang="en-US" dirty="0"/>
          </a:p>
          <a:p>
            <a:r>
              <a:rPr lang="en-US" dirty="0"/>
              <a:t>We are currently working on heuristics to speed up Chipmunk’s </a:t>
            </a:r>
            <a:r>
              <a:rPr lang="en-US" dirty="0" err="1"/>
              <a:t>compilaton</a:t>
            </a:r>
            <a:r>
              <a:rPr lang="en-US" dirty="0"/>
              <a:t> time.</a:t>
            </a:r>
          </a:p>
        </p:txBody>
      </p:sp>
      <p:sp>
        <p:nvSpPr>
          <p:cNvPr id="4" name="Slide Number Placeholder 3"/>
          <p:cNvSpPr>
            <a:spLocks noGrp="1"/>
          </p:cNvSpPr>
          <p:nvPr>
            <p:ph type="sldNum" sz="quarter" idx="5"/>
          </p:nvPr>
        </p:nvSpPr>
        <p:spPr/>
        <p:txBody>
          <a:bodyPr/>
          <a:lstStyle/>
          <a:p>
            <a:fld id="{822DC16D-7BA6-C54C-A5EF-FE506FEBC1D6}" type="slidenum">
              <a:rPr lang="en-US"/>
              <a:t>19</a:t>
            </a:fld>
            <a:endParaRPr lang="en-US"/>
          </a:p>
        </p:txBody>
      </p:sp>
    </p:spTree>
    <p:extLst>
      <p:ext uri="{BB962C8B-B14F-4D97-AF65-F5344CB8AC3E}">
        <p14:creationId xmlns:p14="http://schemas.microsoft.com/office/powerpoint/2010/main" val="496407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20</a:t>
            </a:fld>
            <a:endParaRPr lang="en-US"/>
          </a:p>
        </p:txBody>
      </p:sp>
    </p:spTree>
    <p:extLst>
      <p:ext uri="{BB962C8B-B14F-4D97-AF65-F5344CB8AC3E}">
        <p14:creationId xmlns:p14="http://schemas.microsoft.com/office/powerpoint/2010/main" val="2174269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programmable network substrates have become quite widespread because they </a:t>
            </a:r>
            <a:r>
              <a:rPr lang="en-US" sz="1200" b="1" i="0" u="none" strike="noStrike" kern="1200" dirty="0">
                <a:solidFill>
                  <a:schemeClr val="tx1"/>
                </a:solidFill>
                <a:effectLst/>
                <a:latin typeface="+mn-lt"/>
                <a:ea typeface="+mn-ea"/>
                <a:cs typeface="+mn-cs"/>
              </a:rPr>
              <a:t>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devices run at fairly high speeds today. For instance, switches run at 100Gbit/s per port and 6.5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r>
              <a:rPr lang="en-US" sz="1200" b="1"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The </a:t>
            </a:r>
            <a:r>
              <a:rPr lang="en-US" sz="1200" b="0" i="0" u="none" strike="noStrike" kern="1200" dirty="0" err="1">
                <a:solidFill>
                  <a:schemeClr val="tx1"/>
                </a:solidFill>
                <a:effectLst/>
                <a:latin typeface="+mn-lt"/>
                <a:ea typeface="+mn-ea"/>
                <a:cs typeface="+mn-cs"/>
              </a:rPr>
              <a:t>NetFPGA</a:t>
            </a:r>
            <a:r>
              <a:rPr lang="en-US" sz="1200" b="0" i="0" u="none" strike="noStrike" kern="1200" dirty="0">
                <a:solidFill>
                  <a:schemeClr val="tx1"/>
                </a:solidFill>
                <a:effectLst/>
                <a:latin typeface="+mn-lt"/>
                <a:ea typeface="+mn-ea"/>
                <a:cs typeface="+mn-cs"/>
              </a:rPr>
              <a:t> platform runs at line rates of 40 Gbit/s.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easy to get started with programming these devices. For example, you can read the tutorial or attend a workshop. However, developing fast packet-processing programs for these substrates that fit within resource constraints is hard.</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I’ll describe how SKETCH actually performs synthesis given the specification and the partial program. SKETCH uses an algorithm called counterexample-guided inductive synthesis (or CEGIS).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a:t>
            </a:r>
            <a:r>
              <a:rPr lang="en-US" sz="1200" b="0" i="0" u="none" strike="noStrike" kern="1200" dirty="0" err="1">
                <a:solidFill>
                  <a:schemeClr val="tx1"/>
                </a:solidFill>
                <a:effectLst/>
                <a:latin typeface="+mn-lt"/>
                <a:ea typeface="+mn-ea"/>
                <a:cs typeface="+mn-cs"/>
              </a:rPr>
              <a:t>randoml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21</a:t>
            </a:fld>
            <a:endParaRPr lang="en-US"/>
          </a:p>
        </p:txBody>
      </p:sp>
    </p:spTree>
    <p:extLst>
      <p:ext uri="{BB962C8B-B14F-4D97-AF65-F5344CB8AC3E}">
        <p14:creationId xmlns:p14="http://schemas.microsoft.com/office/powerpoint/2010/main" val="1338212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for further speeding up, can we reduce the program synthesis time by using multiple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machine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own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parallel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  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t>
            </a:r>
            <a:r>
              <a:rPr lang="en-US" sz="1200" dirty="0"/>
              <a:t>ynthesize “</a:t>
            </a:r>
            <a:r>
              <a:rPr lang="en-US" sz="1200" dirty="0" err="1"/>
              <a:t>superoptimized</a:t>
            </a:r>
            <a:r>
              <a:rPr lang="en-US" sz="1200" dirty="0"/>
              <a:t>” code for processors</a:t>
            </a:r>
            <a:r>
              <a:rPr lang="en-US" sz="1200" b="0" i="0" u="none" strike="noStrike" kern="1200" dirty="0">
                <a:solidFill>
                  <a:schemeClr val="tx1"/>
                </a:solidFill>
                <a:effectLst/>
                <a:latin typeface="+mn-lt"/>
                <a:ea typeface="+mn-ea"/>
                <a:cs typeface="+mn-cs"/>
              </a:rPr>
              <a:t>? Also, can we s</a:t>
            </a:r>
            <a:r>
              <a:rPr lang="en-US" sz="1200" dirty="0"/>
              <a:t>ynthesize fast but approximate packet-processing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this? Synthesize “</a:t>
            </a:r>
            <a:r>
              <a:rPr lang="en-US" sz="1200" dirty="0" err="1"/>
              <a:t>superoptimized</a:t>
            </a:r>
            <a:r>
              <a:rPr lang="en-US" sz="1200" dirty="0"/>
              <a:t>” code for processors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2469646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24</a:t>
            </a:fld>
            <a:endParaRPr lang="en-US"/>
          </a:p>
        </p:txBody>
      </p:sp>
    </p:spTree>
    <p:extLst>
      <p:ext uri="{BB962C8B-B14F-4D97-AF65-F5344CB8AC3E}">
        <p14:creationId xmlns:p14="http://schemas.microsoft.com/office/powerpoint/2010/main" val="3496871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865599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26</a:t>
            </a:fld>
            <a:endParaRPr lang="en-US"/>
          </a:p>
        </p:txBody>
      </p:sp>
    </p:spTree>
    <p:extLst>
      <p:ext uri="{BB962C8B-B14F-4D97-AF65-F5344CB8AC3E}">
        <p14:creationId xmlns:p14="http://schemas.microsoft.com/office/powerpoint/2010/main" val="2305163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programmable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 emphasis on using programmable substrates and writing fast packet-processing code in them, developing fast programs is really difficult. </a:t>
            </a:r>
            <a:endParaRPr lang="en-US" dirty="0"/>
          </a:p>
        </p:txBody>
      </p:sp>
      <p:sp>
        <p:nvSpPr>
          <p:cNvPr id="4" name="Slide Number Placeholder 3"/>
          <p:cNvSpPr>
            <a:spLocks noGrp="1"/>
          </p:cNvSpPr>
          <p:nvPr>
            <p:ph type="sldNum" sz="quarter" idx="5"/>
          </p:nvPr>
        </p:nvSpPr>
        <p:spPr/>
        <p:txBody>
          <a:bodyPr/>
          <a:lstStyle/>
          <a:p>
            <a:fld id="{822DC16D-7BA6-C54C-A5EF-FE506FEBC1D6}" type="slidenum">
              <a:t>27</a:t>
            </a:fld>
            <a:endParaRPr lang="en-US"/>
          </a:p>
        </p:txBody>
      </p:sp>
    </p:spTree>
    <p:extLst>
      <p:ext uri="{BB962C8B-B14F-4D97-AF65-F5344CB8AC3E}">
        <p14:creationId xmlns:p14="http://schemas.microsoft.com/office/powerpoint/2010/main" val="704370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28</a:t>
            </a:fld>
            <a:endParaRPr lang="en-US"/>
          </a:p>
        </p:txBody>
      </p:sp>
    </p:spTree>
    <p:extLst>
      <p:ext uri="{BB962C8B-B14F-4D97-AF65-F5344CB8AC3E}">
        <p14:creationId xmlns:p14="http://schemas.microsoft.com/office/powerpoint/2010/main" val="4075711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29</a:t>
            </a:fld>
            <a:endParaRPr lang="en-US"/>
          </a:p>
        </p:txBody>
      </p:sp>
    </p:spTree>
    <p:extLst>
      <p:ext uri="{BB962C8B-B14F-4D97-AF65-F5344CB8AC3E}">
        <p14:creationId xmlns:p14="http://schemas.microsoft.com/office/powerpoint/2010/main" val="6884221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30</a:t>
            </a:fld>
            <a:endParaRPr lang="en-US"/>
          </a:p>
        </p:txBody>
      </p:sp>
    </p:spTree>
    <p:extLst>
      <p:ext uri="{BB962C8B-B14F-4D97-AF65-F5344CB8AC3E}">
        <p14:creationId xmlns:p14="http://schemas.microsoft.com/office/powerpoint/2010/main" val="2803733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Today, there are two main approaches to writing fast programs but each one is hard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First of all, we could handcraft the fast programs, but it requires manual optimization by experts who are familiar with each underlying hardware architecture. For example, they must be aware of the cache and memory hierarchy for CPUs and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Arithmetic logic units (or ALUs) present in programmable switches; and of lookup tables for an FPGA. For example,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second approach is to rely on the compiler itself and have the compiler do optimized code generation automatically. A </a:t>
            </a:r>
            <a:r>
              <a:rPr lang="en-US" dirty="0"/>
              <a:t>compiler will definitely alleviate the difficulties of generating such fast code</a:t>
            </a:r>
            <a:r>
              <a:rPr lang="en-US" sz="1200" b="0" i="0" u="none" strike="noStrike" kern="1200" dirty="0">
                <a:solidFill>
                  <a:schemeClr val="tx1"/>
                </a:solidFill>
                <a:effectLst/>
                <a:latin typeface="+mn-lt"/>
                <a:ea typeface="+mn-ea"/>
                <a:cs typeface="+mn-cs"/>
              </a:rPr>
              <a:t>, but building a compiler itself is arduous because it requires significant engineering efforts, which is both time-consuming and money-consuming. For instance, Intel, AMD, and ARM have large compiler teams to develop compilers for each of their architectures.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Because of the rapidly evolving nature of network hardware, and because it’s relatively more new and niche, it sometimes is hard for us to find such a team for newly emerging packet-processing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TODO: Find citations for all the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a:r>
            <a:r>
              <a:rPr lang="en-US" sz="1200" dirty="0"/>
              <a:t>of many people (e.g., large compiler teams at Intel/AMD/ARM)</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3</a:t>
            </a:fld>
            <a:endParaRPr lang="en-US"/>
          </a:p>
        </p:txBody>
      </p:sp>
    </p:spTree>
    <p:extLst>
      <p:ext uri="{BB962C8B-B14F-4D97-AF65-F5344CB8AC3E}">
        <p14:creationId xmlns:p14="http://schemas.microsoft.com/office/powerpoint/2010/main" val="2735897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31</a:t>
            </a:fld>
            <a:endParaRPr lang="en-US"/>
          </a:p>
        </p:txBody>
      </p:sp>
    </p:spTree>
    <p:extLst>
      <p:ext uri="{BB962C8B-B14F-4D97-AF65-F5344CB8AC3E}">
        <p14:creationId xmlns:p14="http://schemas.microsoft.com/office/powerpoint/2010/main" val="2629191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Be consistent between network devices, network substrates, packet-processing devices, etc.</a:t>
            </a:r>
          </a:p>
          <a:p>
            <a:pPr marL="228600" indent="-228600">
              <a:buAutoNum type="arabicPeriod"/>
            </a:pPr>
            <a:r>
              <a:rPr lang="en-US" dirty="0"/>
              <a:t>Fast program vs. fast packet processing programs.</a:t>
            </a:r>
          </a:p>
          <a:p>
            <a:pPr marL="228600" indent="-228600">
              <a:buAutoNum type="arabicPeriod"/>
            </a:pPr>
            <a:r>
              <a:rPr lang="en-US" dirty="0"/>
              <a:t>Alignment of arrows</a:t>
            </a:r>
          </a:p>
          <a:p>
            <a:pPr marL="228600" indent="-228600">
              <a:buAutoNum type="arabicPeriod"/>
            </a:pPr>
            <a:r>
              <a:rPr lang="en-US" dirty="0"/>
              <a:t>Consistency of fonts across all slides</a:t>
            </a:r>
          </a:p>
        </p:txBody>
      </p:sp>
      <p:sp>
        <p:nvSpPr>
          <p:cNvPr id="4" name="Slide Number Placeholder 3"/>
          <p:cNvSpPr>
            <a:spLocks noGrp="1"/>
          </p:cNvSpPr>
          <p:nvPr>
            <p:ph type="sldNum" sz="quarter" idx="10"/>
          </p:nvPr>
        </p:nvSpPr>
        <p:spPr/>
        <p:txBody>
          <a:bodyPr/>
          <a:lstStyle/>
          <a:p>
            <a:fld id="{822DC16D-7BA6-C54C-A5EF-FE506FEBC1D6}" type="slidenum">
              <a:rPr lang="en-US" smtClean="0"/>
              <a:t>32</a:t>
            </a:fld>
            <a:endParaRPr lang="en-US"/>
          </a:p>
        </p:txBody>
      </p:sp>
    </p:spTree>
    <p:extLst>
      <p:ext uri="{BB962C8B-B14F-4D97-AF65-F5344CB8AC3E}">
        <p14:creationId xmlns:p14="http://schemas.microsoft.com/office/powerpoint/2010/main" val="1832696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1796204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our proposal is to use the field of program synthesis to develop code generators for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At a really high level, program synthesis is the process of automatically generating a program that satisfies a given specification. A program synthesis engine takes two inputs: (1) </a:t>
            </a:r>
            <a:r>
              <a:rPr lang="en-US" altLang="zh-CN" sz="1200" b="0" i="0" u="none" strike="noStrike" kern="1200" dirty="0">
                <a:solidFill>
                  <a:schemeClr val="tx1"/>
                </a:solidFill>
                <a:effectLst/>
                <a:latin typeface="+mn-lt"/>
                <a:ea typeface="+mn-ea"/>
                <a:cs typeface="+mn-cs"/>
              </a:rPr>
              <a:t>a search space of implementation candidates and (2) a specification. Then the program synthesis engine uses an exhaustive search algorithm to find the implementation that satisfies specification.</a:t>
            </a:r>
          </a:p>
          <a:p>
            <a:pPr rtl="0"/>
            <a:endParaRPr lang="en-US" altLang="zh-CN" sz="1200" b="0" i="0" u="none" strike="noStrike" kern="1200" dirty="0">
              <a:solidFill>
                <a:schemeClr val="tx1"/>
              </a:solidFill>
              <a:effectLst/>
              <a:latin typeface="+mn-lt"/>
              <a:ea typeface="+mn-ea"/>
              <a:cs typeface="+mn-cs"/>
            </a:endParaRPr>
          </a:p>
          <a:p>
            <a:pPr rtl="0"/>
            <a:r>
              <a:rPr lang="en-US" altLang="zh-CN" sz="1200" b="0" i="0" u="none" strike="noStrike" kern="1200" dirty="0">
                <a:solidFill>
                  <a:schemeClr val="tx1"/>
                </a:solidFill>
                <a:effectLst/>
                <a:latin typeface="+mn-lt"/>
                <a:ea typeface="+mn-ea"/>
                <a:cs typeface="+mn-cs"/>
              </a:rPr>
              <a:t>In essence, our main idea is to use program synthesis as an enabling technology for rapidly building compilers for emerging packet-processing hardware.</a:t>
            </a:r>
          </a:p>
        </p:txBody>
      </p:sp>
      <p:sp>
        <p:nvSpPr>
          <p:cNvPr id="4" name="Slide Number Placeholder 3"/>
          <p:cNvSpPr>
            <a:spLocks noGrp="1"/>
          </p:cNvSpPr>
          <p:nvPr>
            <p:ph type="sldNum" sz="quarter" idx="5"/>
          </p:nvPr>
        </p:nvSpPr>
        <p:spPr/>
        <p:txBody>
          <a:bodyPr/>
          <a:lstStyle/>
          <a:p>
            <a:fld id="{822DC16D-7BA6-C54C-A5EF-FE506FEBC1D6}" type="slidenum">
              <a:rPr lang="en-US"/>
              <a:t>5</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before I talk about applying program synthesis to generating fast packet-processing code, I’ll give you a brief tutorial on program synthesis. The program synthesis tool we used is SKETCH.</a:t>
            </a:r>
          </a:p>
          <a:p>
            <a:pPr rtl="0"/>
            <a:endParaRPr lang="en-US" b="0" dirty="0">
              <a:effectLst/>
            </a:endParaRPr>
          </a:p>
          <a:p>
            <a:pPr rtl="0"/>
            <a:r>
              <a:rPr lang="en-US" sz="1200" b="0" i="0" u="none" strike="noStrike" kern="1200" dirty="0">
                <a:solidFill>
                  <a:schemeClr val="tx1"/>
                </a:solidFill>
                <a:effectLst/>
                <a:latin typeface="+mn-lt"/>
                <a:ea typeface="+mn-ea"/>
                <a:cs typeface="+mn-cs"/>
              </a:rPr>
              <a:t>SKETCH takes two programs as inputs: one is the specification and the other one is partial program containing holes that represent unknown values. The goal is to find a hole assignment which guarantees that the specification program and the partial program are semantically equivalent. SKETCH here will either find a hole assignment to make partial program become a full one if there is any feasible solutions or return infeasible if no possible hole assignment can satisfy semantic equivalence.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For a concrete example, the specification is a function that adds its input to itself three times.  Here is an partial program that we can supply to SKETCH.  Here ?? represents an unknown constant called a hole. Now, SKETCH can find a hole assignment for this partial program and complete the program by setting the hole to 3. On the other hand, if we consider this other partial program, SKETCH cannot find a hole assignment for the second partial program and will say that it is infeasible.</a:t>
            </a:r>
            <a:endParaRPr lang="en-US" b="0" dirty="0">
              <a:effectLst/>
            </a:endParaRPr>
          </a:p>
          <a:p>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3511010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why synthesis might be suitable for code generation in the context of packet processing.</a:t>
            </a:r>
          </a:p>
          <a:p>
            <a:endParaRPr lang="en-US" dirty="0"/>
          </a:p>
          <a:p>
            <a:r>
              <a:rPr lang="en-US" dirty="0"/>
              <a:t>First, for fast packet processing code, there is a lot of value in finding high-quality code using the exhaustive search algorithms used by program synthesis. Now, what do we mean by high quality?</a:t>
            </a:r>
          </a:p>
          <a:p>
            <a:endParaRPr lang="en-US" dirty="0"/>
          </a:p>
          <a:p>
            <a:r>
              <a:rPr lang="en-US" dirty="0"/>
              <a:t>Here are some example metrics that we could use to define the quality of the generated code. For pipelined architectures, it could be the latency consumed by packets as they go through the pipeline. For processor architectures, such as network processors, it could be the throughput that can be achieved by a certain packet-processing program. Finally, again for a pipelined architecture, we might be interested in minimizing the memory consumption of the program.</a:t>
            </a:r>
          </a:p>
          <a:p>
            <a:endParaRPr lang="en-US" dirty="0"/>
          </a:p>
          <a:p>
            <a:r>
              <a:rPr lang="en-US" dirty="0"/>
              <a:t>In such cases, we believe that synthesis may be able to discover high-quality assembly implementations of packet-processing programs with lower engineering effort relative to handcrafted compiler rules for translating programs into machine code.</a:t>
            </a:r>
          </a:p>
        </p:txBody>
      </p:sp>
      <p:sp>
        <p:nvSpPr>
          <p:cNvPr id="4" name="Slide Number Placeholder 3"/>
          <p:cNvSpPr>
            <a:spLocks noGrp="1"/>
          </p:cNvSpPr>
          <p:nvPr>
            <p:ph type="sldNum" sz="quarter" idx="5"/>
          </p:nvPr>
        </p:nvSpPr>
        <p:spPr/>
        <p:txBody>
          <a:bodyPr/>
          <a:lstStyle/>
          <a:p>
            <a:fld id="{822DC16D-7BA6-C54C-A5EF-FE506FEBC1D6}" type="slidenum">
              <a:rPr lang="en-US" smtClean="0"/>
              <a:t>7</a:t>
            </a:fld>
            <a:endParaRPr lang="en-US"/>
          </a:p>
        </p:txBody>
      </p:sp>
    </p:spTree>
    <p:extLst>
      <p:ext uri="{BB962C8B-B14F-4D97-AF65-F5344CB8AC3E}">
        <p14:creationId xmlns:p14="http://schemas.microsoft.com/office/powerpoint/2010/main" val="2784588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program synthesis problems face a key challenge: they can be very time consuming to solve because the search space of implementation candidates can be made very large and a correct implementation that satisfies the spec could be hiding in a small area of the search space. This is similar to finding a needle in a haystack. However, it is still meaningful to use it for packet processing mainly because of two reasons.</a:t>
            </a:r>
          </a:p>
          <a:p>
            <a:endParaRPr lang="en-US" dirty="0"/>
          </a:p>
          <a:p>
            <a:r>
              <a:rPr lang="en-US" dirty="0"/>
              <a:t>First, we can leverage domain structure that is unique to fast packet processing.  For instance, most fast packet-processing programs are naturally small and simple to execute quickly. As an example, if you look at a congestion control scheme like RCP or an AQM scheme like BLUE, it’s only a few lines of pseudocode. Similarly, if you look at a packet-processing language like P4, there are no pointers or loops because these get in the way of deterministic line-rate performance. Also, packet-processing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dirty="0"/>
              <a:t>The second reason has to do with improvements in program synthesis technology over the last 15 years. Currently, there are several mature open-source synthesis tools such as SKETCH, Rosette, and Prose, and promising real-world applications of synthesis. It is also an active area of research among the programming languages and formal verification community.</a:t>
            </a:r>
            <a:r>
              <a:rPr lang="en-US" sz="1200" b="0" i="0" u="none" strike="noStrike" kern="1200" dirty="0">
                <a:solidFill>
                  <a:schemeClr val="tx1"/>
                </a:solidFill>
                <a:effectLst/>
                <a:latin typeface="+mn-lt"/>
                <a:ea typeface="+mn-ea"/>
                <a:cs typeface="+mn-cs"/>
              </a:rPr>
              <a:t> Since 2014 there has also been a yearly program synthesis competition comparing different algorithms for program synthesis. </a:t>
            </a:r>
            <a:r>
              <a:rPr lang="en-US" sz="1200" dirty="0"/>
              <a:t>So every year, we could get more program synthesis tools through this competition.</a:t>
            </a:r>
          </a:p>
        </p:txBody>
      </p:sp>
      <p:sp>
        <p:nvSpPr>
          <p:cNvPr id="4" name="Slide Number Placeholder 3"/>
          <p:cNvSpPr>
            <a:spLocks noGrp="1"/>
          </p:cNvSpPr>
          <p:nvPr>
            <p:ph type="sldNum" sz="quarter" idx="5"/>
          </p:nvPr>
        </p:nvSpPr>
        <p:spPr/>
        <p:txBody>
          <a:bodyPr/>
          <a:lstStyle/>
          <a:p>
            <a:fld id="{822DC16D-7BA6-C54C-A5EF-FE506FEBC1D6}" type="slidenum">
              <a:rPr lang="en-US"/>
              <a:t>8</a:t>
            </a:fld>
            <a:endParaRPr lang="en-US"/>
          </a:p>
        </p:txBody>
      </p:sp>
    </p:spTree>
    <p:extLst>
      <p:ext uri="{BB962C8B-B14F-4D97-AF65-F5344CB8AC3E}">
        <p14:creationId xmlns:p14="http://schemas.microsoft.com/office/powerpoint/2010/main" val="2557836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an example of this approach, I’ll briefly describe how we use  SKETCH for generating code for programmable switches. At a high level, the programmer writes the packet-processing program in Domino, which we then convert into a SKETCH specification. The compiler developer expresses the capabilities of a simulator of the protocol independent switch architecture (or PISA) . For instance, the compiler developer needs to specify what operations the ALUs support, whether they support immediate operands or not, and which packet headers they can use as inputs. These are converted into a partial program representing the PISA simulator’s capabilities. Finally, when SKETCH outputs a completed program, it is converted into machine code for the PISA simulator. We call this entire system Chipmunk.</a:t>
            </a:r>
          </a:p>
        </p:txBody>
      </p:sp>
      <p:sp>
        <p:nvSpPr>
          <p:cNvPr id="4" name="Slide Number Placeholder 3"/>
          <p:cNvSpPr>
            <a:spLocks noGrp="1"/>
          </p:cNvSpPr>
          <p:nvPr>
            <p:ph type="sldNum" sz="quarter" idx="10"/>
          </p:nvPr>
        </p:nvSpPr>
        <p:spPr/>
        <p:txBody>
          <a:bodyPr/>
          <a:lstStyle/>
          <a:p>
            <a:fld id="{822DC16D-7BA6-C54C-A5EF-FE506FEBC1D6}" type="slidenum">
              <a:rPr lang="en-US" smtClean="0"/>
              <a:t>9</a:t>
            </a:fld>
            <a:endParaRPr lang="en-US"/>
          </a:p>
        </p:txBody>
      </p:sp>
    </p:spTree>
    <p:extLst>
      <p:ext uri="{BB962C8B-B14F-4D97-AF65-F5344CB8AC3E}">
        <p14:creationId xmlns:p14="http://schemas.microsoft.com/office/powerpoint/2010/main" val="3021056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11/11/19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11/11/19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11/11/19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11/11/19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11/11/19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11/11/19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7.tiff"/><Relationship Id="rId4" Type="http://schemas.openxmlformats.org/officeDocument/2006/relationships/image" Target="../media/image16.tiff"/></Relationships>
</file>

<file path=ppt/slides/_rels/slide2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3" name="Picture 2">
            <a:extLst>
              <a:ext uri="{FF2B5EF4-FFF2-40B4-BE49-F238E27FC236}">
                <a16:creationId xmlns:a16="http://schemas.microsoft.com/office/drawing/2014/main" id="{DC7A688C-31E8-274C-B702-A1F6BE8AF868}"/>
              </a:ext>
            </a:extLst>
          </p:cNvPr>
          <p:cNvPicPr>
            <a:picLocks noChangeAspect="1"/>
          </p:cNvPicPr>
          <p:nvPr/>
        </p:nvPicPr>
        <p:blipFill>
          <a:blip r:embed="rId3"/>
          <a:stretch>
            <a:fillRect/>
          </a:stretch>
        </p:blipFill>
        <p:spPr>
          <a:xfrm>
            <a:off x="2695139" y="5047248"/>
            <a:ext cx="2711067" cy="1001916"/>
          </a:xfrm>
          <a:prstGeom prst="rect">
            <a:avLst/>
          </a:prstGeom>
        </p:spPr>
      </p:pic>
      <p:pic>
        <p:nvPicPr>
          <p:cNvPr id="6" name="Picture 5">
            <a:extLst>
              <a:ext uri="{FF2B5EF4-FFF2-40B4-BE49-F238E27FC236}">
                <a16:creationId xmlns:a16="http://schemas.microsoft.com/office/drawing/2014/main" id="{0C8A75FE-3B03-1048-A19A-1FE2CFE32EDA}"/>
              </a:ext>
            </a:extLst>
          </p:cNvPr>
          <p:cNvPicPr>
            <a:picLocks noChangeAspect="1"/>
          </p:cNvPicPr>
          <p:nvPr/>
        </p:nvPicPr>
        <p:blipFill>
          <a:blip r:embed="rId4"/>
          <a:stretch>
            <a:fillRect/>
          </a:stretch>
        </p:blipFill>
        <p:spPr>
          <a:xfrm>
            <a:off x="6095999" y="5102094"/>
            <a:ext cx="3290537" cy="883570"/>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93F8E9-378A-CC40-9AD2-A57973346AD4}"/>
              </a:ext>
            </a:extLst>
          </p:cNvPr>
          <p:cNvGrpSpPr/>
          <p:nvPr/>
        </p:nvGrpSpPr>
        <p:grpSpPr>
          <a:xfrm>
            <a:off x="90345" y="2511729"/>
            <a:ext cx="2737658" cy="2664570"/>
            <a:chOff x="90345" y="2225979"/>
            <a:chExt cx="2737658" cy="2664570"/>
          </a:xfrm>
        </p:grpSpPr>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grpSp>
      <p:sp>
        <p:nvSpPr>
          <p:cNvPr id="276" name="TextBox 275">
            <a:extLst>
              <a:ext uri="{FF2B5EF4-FFF2-40B4-BE49-F238E27FC236}">
                <a16:creationId xmlns:a16="http://schemas.microsoft.com/office/drawing/2014/main" id="{62E32B08-0ED6-5F4A-97A0-C4CFB787F82A}"/>
              </a:ext>
            </a:extLst>
          </p:cNvPr>
          <p:cNvSpPr txBox="1"/>
          <p:nvPr/>
        </p:nvSpPr>
        <p:spPr>
          <a:xfrm>
            <a:off x="-771212" y="208281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47022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63144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79615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930880"/>
            <a:ext cx="267270" cy="2437554"/>
          </a:xfrm>
          <a:prstGeom prst="bentConnector4">
            <a:avLst>
              <a:gd name="adj1" fmla="val -33342"/>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24C562E-6EFA-914C-83EA-DA078D89E610}"/>
              </a:ext>
            </a:extLst>
          </p:cNvPr>
          <p:cNvGrpSpPr/>
          <p:nvPr/>
        </p:nvGrpSpPr>
        <p:grpSpPr>
          <a:xfrm>
            <a:off x="4693622" y="1936332"/>
            <a:ext cx="7414049" cy="3309413"/>
            <a:chOff x="4693622" y="1650582"/>
            <a:chExt cx="7414049" cy="3309413"/>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17516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283605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Rounded Rectangle 201">
              <a:extLst>
                <a:ext uri="{FF2B5EF4-FFF2-40B4-BE49-F238E27FC236}">
                  <a16:creationId xmlns:a16="http://schemas.microsoft.com/office/drawing/2014/main" id="{4D59FA37-0353-DA42-9E52-F57BAA8BCAB0}"/>
                </a:ext>
              </a:extLst>
            </p:cNvPr>
            <p:cNvSpPr/>
            <p:nvPr/>
          </p:nvSpPr>
          <p:spPr>
            <a:xfrm>
              <a:off x="6126339" y="354413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383643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70" name="TextBox 269">
              <a:extLst>
                <a:ext uri="{FF2B5EF4-FFF2-40B4-BE49-F238E27FC236}">
                  <a16:creationId xmlns:a16="http://schemas.microsoft.com/office/drawing/2014/main" id="{3C3C6D7A-F590-5045-A05F-8E224FFE8B34}"/>
                </a:ext>
              </a:extLst>
            </p:cNvPr>
            <p:cNvSpPr txBox="1"/>
            <p:nvPr/>
          </p:nvSpPr>
          <p:spPr>
            <a:xfrm>
              <a:off x="5024056" y="3477998"/>
              <a:ext cx="503664" cy="316240"/>
            </a:xfrm>
            <a:prstGeom prst="rect">
              <a:avLst/>
            </a:prstGeom>
            <a:noFill/>
          </p:spPr>
          <p:txBody>
            <a:bodyPr wrap="none" rtlCol="0">
              <a:spAutoFit/>
            </a:bodyPr>
            <a:lstStyle/>
            <a:p>
              <a:r>
                <a:rPr lang="en-US" sz="1455" dirty="0"/>
                <a:t>PHV</a:t>
              </a:r>
            </a:p>
          </p:txBody>
        </p:sp>
        <p:sp>
          <p:nvSpPr>
            <p:cNvPr id="272" name="TextBox 271">
              <a:extLst>
                <a:ext uri="{FF2B5EF4-FFF2-40B4-BE49-F238E27FC236}">
                  <a16:creationId xmlns:a16="http://schemas.microsoft.com/office/drawing/2014/main" id="{081EB8FB-CA18-C641-AEA7-C1F265897742}"/>
                </a:ext>
              </a:extLst>
            </p:cNvPr>
            <p:cNvSpPr txBox="1"/>
            <p:nvPr/>
          </p:nvSpPr>
          <p:spPr>
            <a:xfrm>
              <a:off x="5243874" y="395478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sp>
          <p:nvSpPr>
            <p:cNvPr id="286" name="Rounded Rectangle 285">
              <a:extLst>
                <a:ext uri="{FF2B5EF4-FFF2-40B4-BE49-F238E27FC236}">
                  <a16:creationId xmlns:a16="http://schemas.microsoft.com/office/drawing/2014/main" id="{BA34AFEA-7D5B-FD4D-8210-92A28EE632BB}"/>
                </a:ext>
              </a:extLst>
            </p:cNvPr>
            <p:cNvSpPr/>
            <p:nvPr/>
          </p:nvSpPr>
          <p:spPr>
            <a:xfrm>
              <a:off x="4693622" y="207559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6702423" y="1650582"/>
              <a:ext cx="3396443" cy="372090"/>
            </a:xfrm>
            <a:prstGeom prst="rect">
              <a:avLst/>
            </a:prstGeom>
            <a:noFill/>
          </p:spPr>
          <p:txBody>
            <a:bodyPr wrap="none" rtlCol="0">
              <a:spAutoFit/>
            </a:bodyPr>
            <a:lstStyle/>
            <a:p>
              <a:r>
                <a:rPr lang="en-US" sz="1818" dirty="0"/>
                <a:t>Partial program for PISA simulator</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2250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7" name="Rounded Rectangle 86">
              <a:extLst>
                <a:ext uri="{FF2B5EF4-FFF2-40B4-BE49-F238E27FC236}">
                  <a16:creationId xmlns:a16="http://schemas.microsoft.com/office/drawing/2014/main" id="{CF02EE7A-19D9-654E-B72B-427F361DF7E1}"/>
                </a:ext>
              </a:extLst>
            </p:cNvPr>
            <p:cNvSpPr/>
            <p:nvPr/>
          </p:nvSpPr>
          <p:spPr>
            <a:xfrm>
              <a:off x="6137154" y="297682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28017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45" name="Rounded Rectangle 144">
              <a:extLst>
                <a:ext uri="{FF2B5EF4-FFF2-40B4-BE49-F238E27FC236}">
                  <a16:creationId xmlns:a16="http://schemas.microsoft.com/office/drawing/2014/main" id="{B9A6DFAE-0BE1-DC4A-BF5A-34B2C1A24DF3}"/>
                </a:ext>
              </a:extLst>
            </p:cNvPr>
            <p:cNvSpPr/>
            <p:nvPr/>
          </p:nvSpPr>
          <p:spPr>
            <a:xfrm>
              <a:off x="7980485" y="218299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55195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384426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47799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23286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298465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28800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283449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17203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47799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2500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285171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Rounded Rectangle 265">
              <a:extLst>
                <a:ext uri="{FF2B5EF4-FFF2-40B4-BE49-F238E27FC236}">
                  <a16:creationId xmlns:a16="http://schemas.microsoft.com/office/drawing/2014/main" id="{201DCC83-3463-AA4A-92E1-6679901C20DF}"/>
                </a:ext>
              </a:extLst>
            </p:cNvPr>
            <p:cNvSpPr/>
            <p:nvPr/>
          </p:nvSpPr>
          <p:spPr>
            <a:xfrm>
              <a:off x="6124773" y="425773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54845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7" name="Rounded Rectangle 266">
              <a:extLst>
                <a:ext uri="{FF2B5EF4-FFF2-40B4-BE49-F238E27FC236}">
                  <a16:creationId xmlns:a16="http://schemas.microsoft.com/office/drawing/2014/main" id="{4A286948-B619-4642-8F66-D42AC62C4F07}"/>
                </a:ext>
              </a:extLst>
            </p:cNvPr>
            <p:cNvSpPr/>
            <p:nvPr/>
          </p:nvSpPr>
          <p:spPr>
            <a:xfrm>
              <a:off x="9288616" y="424677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55628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88" name="TextBox 87">
              <a:extLst>
                <a:ext uri="{FF2B5EF4-FFF2-40B4-BE49-F238E27FC236}">
                  <a16:creationId xmlns:a16="http://schemas.microsoft.com/office/drawing/2014/main" id="{0093875E-9CFE-1F41-88DA-D9C9D3504856}"/>
                </a:ext>
              </a:extLst>
            </p:cNvPr>
            <p:cNvSpPr txBox="1"/>
            <p:nvPr/>
          </p:nvSpPr>
          <p:spPr>
            <a:xfrm>
              <a:off x="7326838" y="340884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sp>
          <p:nvSpPr>
            <p:cNvPr id="89" name="TextBox 88">
              <a:extLst>
                <a:ext uri="{FF2B5EF4-FFF2-40B4-BE49-F238E27FC236}">
                  <a16:creationId xmlns:a16="http://schemas.microsoft.com/office/drawing/2014/main" id="{F6986CAF-00C4-5E47-A1ED-88636920E0EE}"/>
                </a:ext>
              </a:extLst>
            </p:cNvPr>
            <p:cNvSpPr txBox="1"/>
            <p:nvPr/>
          </p:nvSpPr>
          <p:spPr>
            <a:xfrm>
              <a:off x="4769144" y="290521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290368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290132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26278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298128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60295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33420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25861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297711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59879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33004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0" name="Group 119">
              <a:extLst>
                <a:ext uri="{FF2B5EF4-FFF2-40B4-BE49-F238E27FC236}">
                  <a16:creationId xmlns:a16="http://schemas.microsoft.com/office/drawing/2014/main" id="{72AE29A3-B4D2-7045-81A7-6C7893CCAAE6}"/>
                </a:ext>
              </a:extLst>
            </p:cNvPr>
            <p:cNvGrpSpPr/>
            <p:nvPr/>
          </p:nvGrpSpPr>
          <p:grpSpPr>
            <a:xfrm>
              <a:off x="7560238" y="298128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24315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298412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24599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 </a:t>
            </a:r>
            <a:r>
              <a:rPr kumimoji="0" lang="en-US" sz="3800" b="0" i="0" u="none" strike="noStrike" kern="1200" cap="none" spc="0" normalizeH="0" baseline="0" noProof="0" dirty="0">
                <a:ln>
                  <a:noFill/>
                </a:ln>
                <a:solidFill>
                  <a:srgbClr val="0000FF"/>
                </a:solidFill>
                <a:effectLst/>
                <a:uLnTx/>
                <a:uFillTx/>
                <a:latin typeface="Calibri"/>
                <a:ea typeface="+mj-ea"/>
                <a:cs typeface="+mj-cs"/>
              </a:rPr>
              <a:t>Chipmunk in more detail</a:t>
            </a:r>
          </a:p>
        </p:txBody>
      </p:sp>
      <p:grpSp>
        <p:nvGrpSpPr>
          <p:cNvPr id="17" name="Group 16">
            <a:extLst>
              <a:ext uri="{FF2B5EF4-FFF2-40B4-BE49-F238E27FC236}">
                <a16:creationId xmlns:a16="http://schemas.microsoft.com/office/drawing/2014/main" id="{0B0E5F31-D66A-724D-8931-1D363DDFFFE9}"/>
              </a:ext>
            </a:extLst>
          </p:cNvPr>
          <p:cNvGrpSpPr/>
          <p:nvPr/>
        </p:nvGrpSpPr>
        <p:grpSpPr>
          <a:xfrm>
            <a:off x="1192697" y="5245745"/>
            <a:ext cx="7207950" cy="524157"/>
            <a:chOff x="1192697" y="4997541"/>
            <a:chExt cx="7207950" cy="524157"/>
          </a:xfrm>
        </p:grpSpPr>
        <p:sp>
          <p:nvSpPr>
            <p:cNvPr id="281" name="TextBox 280">
              <a:extLst>
                <a:ext uri="{FF2B5EF4-FFF2-40B4-BE49-F238E27FC236}">
                  <a16:creationId xmlns:a16="http://schemas.microsoft.com/office/drawing/2014/main" id="{660A5FDF-48E8-1243-8A76-D80B5EF095AF}"/>
                </a:ext>
              </a:extLst>
            </p:cNvPr>
            <p:cNvSpPr txBox="1"/>
            <p:nvPr/>
          </p:nvSpPr>
          <p:spPr>
            <a:xfrm>
              <a:off x="4788647" y="5121588"/>
              <a:ext cx="1265589" cy="400110"/>
            </a:xfrm>
            <a:prstGeom prst="rect">
              <a:avLst/>
            </a:prstGeom>
            <a:solidFill>
              <a:schemeClr val="bg1"/>
            </a:solidFill>
          </p:spPr>
          <p:txBody>
            <a:bodyPr wrap="square" rtlCol="0">
              <a:spAutoFit/>
            </a:bodyPr>
            <a:lstStyle/>
            <a:p>
              <a:pPr algn="ctr"/>
              <a:r>
                <a:rPr lang="en-US" sz="2000" dirty="0"/>
                <a:t>Chipmunk</a:t>
              </a:r>
            </a:p>
          </p:txBody>
        </p:sp>
        <p:cxnSp>
          <p:nvCxnSpPr>
            <p:cNvPr id="10" name="Elbow Connector 9">
              <a:extLst>
                <a:ext uri="{FF2B5EF4-FFF2-40B4-BE49-F238E27FC236}">
                  <a16:creationId xmlns:a16="http://schemas.microsoft.com/office/drawing/2014/main" id="{B14FEBD7-85A6-1943-A4BC-3A228D9EA382}"/>
                </a:ext>
              </a:extLst>
            </p:cNvPr>
            <p:cNvCxnSpPr>
              <a:cxnSpLocks/>
              <a:endCxn id="281" idx="1"/>
            </p:cNvCxnSpPr>
            <p:nvPr/>
          </p:nvCxnSpPr>
          <p:spPr>
            <a:xfrm>
              <a:off x="1192697" y="4997541"/>
              <a:ext cx="3595950" cy="324102"/>
            </a:xfrm>
            <a:prstGeom prst="bentConnector3">
              <a:avLst>
                <a:gd name="adj1" fmla="val 154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CE7D4795-745A-BB4A-A316-936ECFABB187}"/>
                </a:ext>
              </a:extLst>
            </p:cNvPr>
            <p:cNvCxnSpPr>
              <a:cxnSpLocks/>
              <a:stCxn id="286" idx="2"/>
              <a:endCxn id="281" idx="3"/>
            </p:cNvCxnSpPr>
            <p:nvPr/>
          </p:nvCxnSpPr>
          <p:spPr>
            <a:xfrm rot="5400000">
              <a:off x="7065391" y="3986387"/>
              <a:ext cx="324102" cy="2346411"/>
            </a:xfrm>
            <a:prstGeom prst="bentConnector2">
              <a:avLst/>
            </a:prstGeom>
            <a:ln w="101600">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D71BC2C-1A7A-C240-A237-C20677EFAA31}"/>
              </a:ext>
            </a:extLst>
          </p:cNvPr>
          <p:cNvGrpSpPr/>
          <p:nvPr/>
        </p:nvGrpSpPr>
        <p:grpSpPr>
          <a:xfrm>
            <a:off x="3681048" y="6266257"/>
            <a:ext cx="3499900" cy="430580"/>
            <a:chOff x="5239552" y="5711880"/>
            <a:chExt cx="3499900" cy="642423"/>
          </a:xfrm>
        </p:grpSpPr>
        <p:sp>
          <p:nvSpPr>
            <p:cNvPr id="132" name="Rounded Rectangle 131">
              <a:extLst>
                <a:ext uri="{FF2B5EF4-FFF2-40B4-BE49-F238E27FC236}">
                  <a16:creationId xmlns:a16="http://schemas.microsoft.com/office/drawing/2014/main" id="{FFE732AB-4675-5247-AA6D-D9307EDFE322}"/>
                </a:ext>
              </a:extLst>
            </p:cNvPr>
            <p:cNvSpPr/>
            <p:nvPr/>
          </p:nvSpPr>
          <p:spPr>
            <a:xfrm>
              <a:off x="5239552" y="5711880"/>
              <a:ext cx="3499900" cy="642423"/>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21452213-A197-7042-B011-96B7D7FC2C9B}"/>
                </a:ext>
              </a:extLst>
            </p:cNvPr>
            <p:cNvSpPr txBox="1"/>
            <p:nvPr/>
          </p:nvSpPr>
          <p:spPr>
            <a:xfrm>
              <a:off x="5456174" y="5714284"/>
              <a:ext cx="3236784" cy="551042"/>
            </a:xfrm>
            <a:prstGeom prst="rect">
              <a:avLst/>
            </a:prstGeom>
            <a:noFill/>
          </p:spPr>
          <p:txBody>
            <a:bodyPr wrap="none" rtlCol="0">
              <a:spAutoFit/>
            </a:bodyPr>
            <a:lstStyle/>
            <a:p>
              <a:r>
                <a:rPr lang="en-US" dirty="0"/>
                <a:t>Machine code for PISA simulator</a:t>
              </a:r>
            </a:p>
          </p:txBody>
        </p:sp>
      </p:grpSp>
      <p:cxnSp>
        <p:nvCxnSpPr>
          <p:cNvPr id="26" name="Elbow Connector 25">
            <a:extLst>
              <a:ext uri="{FF2B5EF4-FFF2-40B4-BE49-F238E27FC236}">
                <a16:creationId xmlns:a16="http://schemas.microsoft.com/office/drawing/2014/main" id="{F877E07A-B68C-7C46-B4FC-5F6E83AD9519}"/>
              </a:ext>
            </a:extLst>
          </p:cNvPr>
          <p:cNvCxnSpPr>
            <a:cxnSpLocks/>
          </p:cNvCxnSpPr>
          <p:nvPr/>
        </p:nvCxnSpPr>
        <p:spPr>
          <a:xfrm rot="5400000">
            <a:off x="5156958" y="5949872"/>
            <a:ext cx="497969" cy="12700"/>
          </a:xfrm>
          <a:prstGeom prst="bentConnector3">
            <a:avLst>
              <a:gd name="adj1" fmla="val 50000"/>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7F40C3EA-39E7-FE4D-9A29-6849BD91455F}"/>
              </a:ext>
            </a:extLst>
          </p:cNvPr>
          <p:cNvGrpSpPr/>
          <p:nvPr/>
        </p:nvGrpSpPr>
        <p:grpSpPr>
          <a:xfrm>
            <a:off x="8909738" y="388225"/>
            <a:ext cx="2035942" cy="1682707"/>
            <a:chOff x="1277311" y="1593973"/>
            <a:chExt cx="2035942" cy="1682707"/>
          </a:xfrm>
        </p:grpSpPr>
        <p:pic>
          <p:nvPicPr>
            <p:cNvPr id="149" name="Picture 148">
              <a:extLst>
                <a:ext uri="{FF2B5EF4-FFF2-40B4-BE49-F238E27FC236}">
                  <a16:creationId xmlns:a16="http://schemas.microsoft.com/office/drawing/2014/main" id="{26E0B6C0-2F15-B649-B90E-571AEF1F9EBF}"/>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50" name="TextBox 149">
              <a:extLst>
                <a:ext uri="{FF2B5EF4-FFF2-40B4-BE49-F238E27FC236}">
                  <a16:creationId xmlns:a16="http://schemas.microsoft.com/office/drawing/2014/main" id="{D041E0F0-D9DE-9D4C-B3DE-5048D7958D92}"/>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152" name="Group 151">
            <a:extLst>
              <a:ext uri="{FF2B5EF4-FFF2-40B4-BE49-F238E27FC236}">
                <a16:creationId xmlns:a16="http://schemas.microsoft.com/office/drawing/2014/main" id="{5AFD49C2-4226-C246-B6B0-B6482430A2C6}"/>
              </a:ext>
            </a:extLst>
          </p:cNvPr>
          <p:cNvGrpSpPr/>
          <p:nvPr/>
        </p:nvGrpSpPr>
        <p:grpSpPr>
          <a:xfrm>
            <a:off x="809464" y="477722"/>
            <a:ext cx="1360822" cy="1630691"/>
            <a:chOff x="9434893" y="1672218"/>
            <a:chExt cx="1360822" cy="1630691"/>
          </a:xfrm>
        </p:grpSpPr>
        <p:pic>
          <p:nvPicPr>
            <p:cNvPr id="153" name="Picture 152">
              <a:extLst>
                <a:ext uri="{FF2B5EF4-FFF2-40B4-BE49-F238E27FC236}">
                  <a16:creationId xmlns:a16="http://schemas.microsoft.com/office/drawing/2014/main" id="{6B2ABB99-B78A-104E-9AE6-7FF5A7A3BE92}"/>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54" name="TextBox 153">
              <a:extLst>
                <a:ext uri="{FF2B5EF4-FFF2-40B4-BE49-F238E27FC236}">
                  <a16:creationId xmlns:a16="http://schemas.microsoft.com/office/drawing/2014/main" id="{6976AF54-3D20-2742-A490-4BF1CC94A79C}"/>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4" grpId="0"/>
      <p:bldP spid="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183D-5047-7A4F-88D6-C963E119FB32}"/>
              </a:ext>
            </a:extLst>
          </p:cNvPr>
          <p:cNvSpPr>
            <a:spLocks noGrp="1"/>
          </p:cNvSpPr>
          <p:nvPr>
            <p:ph type="title"/>
          </p:nvPr>
        </p:nvSpPr>
        <p:spPr/>
        <p:txBody>
          <a:bodyPr>
            <a:normAutofit/>
          </a:bodyPr>
          <a:lstStyle/>
          <a:p>
            <a:r>
              <a:rPr lang="en-US" sz="3800" dirty="0">
                <a:solidFill>
                  <a:srgbClr val="0000FF"/>
                </a:solidFill>
                <a:latin typeface="Calibri"/>
              </a:rPr>
              <a:t>Evaluation: Baseline compiler</a:t>
            </a:r>
          </a:p>
        </p:txBody>
      </p:sp>
      <p:sp>
        <p:nvSpPr>
          <p:cNvPr id="3" name="Content Placeholder 2">
            <a:extLst>
              <a:ext uri="{FF2B5EF4-FFF2-40B4-BE49-F238E27FC236}">
                <a16:creationId xmlns:a16="http://schemas.microsoft.com/office/drawing/2014/main" id="{5792BD70-A7F6-9C4C-A6A8-0398DCC1801C}"/>
              </a:ext>
            </a:extLst>
          </p:cNvPr>
          <p:cNvSpPr>
            <a:spLocks noGrp="1"/>
          </p:cNvSpPr>
          <p:nvPr>
            <p:ph idx="1"/>
          </p:nvPr>
        </p:nvSpPr>
        <p:spPr/>
        <p:txBody>
          <a:bodyPr>
            <a:normAutofit/>
          </a:bodyPr>
          <a:lstStyle/>
          <a:p>
            <a:r>
              <a:rPr lang="en-US" dirty="0"/>
              <a:t>We compare Chipmunk against Domino’s existing compiler</a:t>
            </a:r>
          </a:p>
          <a:p>
            <a:pPr lvl="1"/>
            <a:r>
              <a:rPr lang="en-US" dirty="0"/>
              <a:t>Uses handcrafted rules for translating Domino programs to simulator machine code</a:t>
            </a:r>
          </a:p>
          <a:p>
            <a:pPr lvl="1"/>
            <a:endParaRPr lang="en-US" dirty="0"/>
          </a:p>
          <a:p>
            <a:r>
              <a:rPr lang="en-US" dirty="0"/>
              <a:t>Alternatives:</a:t>
            </a:r>
          </a:p>
          <a:p>
            <a:pPr lvl="1"/>
            <a:r>
              <a:rPr lang="en-US" dirty="0"/>
              <a:t>P4-14/P4-16  compilers from chip vendors (e.g., Barefoot)</a:t>
            </a:r>
          </a:p>
          <a:p>
            <a:pPr lvl="2"/>
            <a:r>
              <a:rPr lang="en-US" dirty="0"/>
              <a:t>Don’t yet support Domino’s transactional programming model</a:t>
            </a:r>
          </a:p>
          <a:p>
            <a:pPr lvl="1"/>
            <a:r>
              <a:rPr lang="en-US" dirty="0"/>
              <a:t>Open source p4c compiler</a:t>
            </a:r>
          </a:p>
          <a:p>
            <a:pPr lvl="2"/>
            <a:r>
              <a:rPr lang="en-US" dirty="0"/>
              <a:t>Supports software packet processing targets with a different architecture</a:t>
            </a:r>
          </a:p>
        </p:txBody>
      </p:sp>
    </p:spTree>
    <p:extLst>
      <p:ext uri="{BB962C8B-B14F-4D97-AF65-F5344CB8AC3E}">
        <p14:creationId xmlns:p14="http://schemas.microsoft.com/office/powerpoint/2010/main" val="2576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99-F06A-B642-AEA4-9F7D413F3829}"/>
              </a:ext>
            </a:extLst>
          </p:cNvPr>
          <p:cNvSpPr>
            <a:spLocks noGrp="1"/>
          </p:cNvSpPr>
          <p:nvPr>
            <p:ph type="title"/>
          </p:nvPr>
        </p:nvSpPr>
        <p:spPr/>
        <p:txBody>
          <a:bodyPr>
            <a:normAutofit/>
          </a:bodyPr>
          <a:lstStyle/>
          <a:p>
            <a:r>
              <a:rPr lang="en-US" sz="3800" dirty="0">
                <a:solidFill>
                  <a:srgbClr val="0000FF"/>
                </a:solidFill>
                <a:latin typeface="Calibri"/>
              </a:rPr>
              <a:t>Evaluation: Metrics and benchmarks</a:t>
            </a:r>
          </a:p>
        </p:txBody>
      </p:sp>
      <p:sp>
        <p:nvSpPr>
          <p:cNvPr id="3" name="Content Placeholder 2">
            <a:extLst>
              <a:ext uri="{FF2B5EF4-FFF2-40B4-BE49-F238E27FC236}">
                <a16:creationId xmlns:a16="http://schemas.microsoft.com/office/drawing/2014/main" id="{CA5A74CB-211D-C945-BAF2-428C88F5F850}"/>
              </a:ext>
            </a:extLst>
          </p:cNvPr>
          <p:cNvSpPr>
            <a:spLocks noGrp="1"/>
          </p:cNvSpPr>
          <p:nvPr>
            <p:ph idx="1"/>
          </p:nvPr>
        </p:nvSpPr>
        <p:spPr/>
        <p:txBody>
          <a:bodyPr>
            <a:normAutofit fontScale="85000" lnSpcReduction="20000"/>
          </a:bodyPr>
          <a:lstStyle/>
          <a:p>
            <a:r>
              <a:rPr lang="en-US" dirty="0"/>
              <a:t>Metrics: compilation result and resource usage.</a:t>
            </a:r>
          </a:p>
          <a:p>
            <a:endParaRPr lang="en-US" dirty="0"/>
          </a:p>
          <a:p>
            <a:r>
              <a:rPr lang="en-US" dirty="0"/>
              <a:t>Picked benchmark programs written in the Domino language</a:t>
            </a:r>
          </a:p>
          <a:p>
            <a:endParaRPr lang="en-US" dirty="0"/>
          </a:p>
          <a:p>
            <a:r>
              <a:rPr lang="en-US" dirty="0"/>
              <a:t>However, these programs were all written to ensure successful Domino compilation.</a:t>
            </a:r>
          </a:p>
          <a:p>
            <a:pPr lvl="1"/>
            <a:r>
              <a:rPr lang="en-US" dirty="0"/>
              <a:t>And we confirmed that Chipmunk can successfully compile them as well.</a:t>
            </a:r>
          </a:p>
          <a:p>
            <a:endParaRPr lang="en-US" dirty="0"/>
          </a:p>
          <a:p>
            <a:r>
              <a:rPr lang="en-US" b="1" dirty="0"/>
              <a:t>If we mutate these programs in semantic-preserving ways, will Domino/Chipmunk still compile them?</a:t>
            </a:r>
          </a:p>
          <a:p>
            <a:pPr lvl="1"/>
            <a:r>
              <a:rPr lang="en-US" dirty="0"/>
              <a:t>Theoretically, yes: if a program compiles, an equivalent program should also compile</a:t>
            </a:r>
          </a:p>
          <a:p>
            <a:pPr lvl="1"/>
            <a:r>
              <a:rPr lang="en-US" dirty="0"/>
              <a:t>Empirically, maybe: how good are Domino and Chipmunk in finding machine code to implement a Domino program, given their different strategies for finding machine code?</a:t>
            </a:r>
          </a:p>
        </p:txBody>
      </p:sp>
    </p:spTree>
    <p:extLst>
      <p:ext uri="{BB962C8B-B14F-4D97-AF65-F5344CB8AC3E}">
        <p14:creationId xmlns:p14="http://schemas.microsoft.com/office/powerpoint/2010/main" val="337948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1229022956"/>
              </p:ext>
            </p:extLst>
          </p:nvPr>
        </p:nvGraphicFramePr>
        <p:xfrm>
          <a:off x="605481" y="2465036"/>
          <a:ext cx="10383796" cy="360680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Average 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2295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10.7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52.5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7/10 </a:t>
                      </a:r>
                      <a:r>
                        <a:rPr lang="en-US" dirty="0"/>
                        <a:t>(timeout)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3648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8.3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a:t>
            </a:r>
          </a:p>
        </p:txBody>
      </p:sp>
      <p:sp>
        <p:nvSpPr>
          <p:cNvPr id="2" name="Oval 1">
            <a:extLst>
              <a:ext uri="{FF2B5EF4-FFF2-40B4-BE49-F238E27FC236}">
                <a16:creationId xmlns:a16="http://schemas.microsoft.com/office/drawing/2014/main" id="{546865A1-90F3-0543-B3D6-369E077F5447}"/>
              </a:ext>
            </a:extLst>
          </p:cNvPr>
          <p:cNvSpPr/>
          <p:nvPr/>
        </p:nvSpPr>
        <p:spPr>
          <a:xfrm>
            <a:off x="3088216" y="4929717"/>
            <a:ext cx="1636183"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444E48-1A9A-6644-B4CF-D2089D81806E}"/>
              </a:ext>
            </a:extLst>
          </p:cNvPr>
          <p:cNvSpPr txBox="1"/>
          <p:nvPr/>
        </p:nvSpPr>
        <p:spPr>
          <a:xfrm>
            <a:off x="1208077" y="1746487"/>
            <a:ext cx="9178603" cy="461665"/>
          </a:xfrm>
          <a:prstGeom prst="rect">
            <a:avLst/>
          </a:prstGeom>
          <a:noFill/>
        </p:spPr>
        <p:txBody>
          <a:bodyPr wrap="none" rtlCol="0">
            <a:spAutoFit/>
          </a:bodyPr>
          <a:lstStyle/>
          <a:p>
            <a:r>
              <a:rPr lang="en-US" sz="2400" dirty="0"/>
              <a:t>Domino compilation time: Very quick; few seconds on most benchmarks</a:t>
            </a:r>
          </a:p>
        </p:txBody>
      </p:sp>
    </p:spTree>
    <p:extLst>
      <p:ext uri="{BB962C8B-B14F-4D97-AF65-F5344CB8AC3E}">
        <p14:creationId xmlns:p14="http://schemas.microsoft.com/office/powerpoint/2010/main" val="38843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pic>
        <p:nvPicPr>
          <p:cNvPr id="8" name="Picture 7">
            <a:extLst>
              <a:ext uri="{FF2B5EF4-FFF2-40B4-BE49-F238E27FC236}">
                <a16:creationId xmlns:a16="http://schemas.microsoft.com/office/drawing/2014/main" id="{3B34A2F2-376D-1846-AD59-38B29C11DBA3}"/>
              </a:ext>
            </a:extLst>
          </p:cNvPr>
          <p:cNvPicPr>
            <a:picLocks noChangeAspect="1"/>
          </p:cNvPicPr>
          <p:nvPr/>
        </p:nvPicPr>
        <p:blipFill>
          <a:blip r:embed="rId3"/>
          <a:stretch>
            <a:fillRect/>
          </a:stretch>
        </p:blipFill>
        <p:spPr>
          <a:xfrm>
            <a:off x="296562" y="1636023"/>
            <a:ext cx="5448300" cy="3898900"/>
          </a:xfrm>
          <a:prstGeom prst="rect">
            <a:avLst/>
          </a:prstGeom>
        </p:spPr>
      </p:pic>
      <p:pic>
        <p:nvPicPr>
          <p:cNvPr id="10" name="Picture 9">
            <a:extLst>
              <a:ext uri="{FF2B5EF4-FFF2-40B4-BE49-F238E27FC236}">
                <a16:creationId xmlns:a16="http://schemas.microsoft.com/office/drawing/2014/main" id="{389E013E-D279-8D4A-B993-266556FE6321}"/>
              </a:ext>
            </a:extLst>
          </p:cNvPr>
          <p:cNvPicPr>
            <a:picLocks noChangeAspect="1"/>
          </p:cNvPicPr>
          <p:nvPr/>
        </p:nvPicPr>
        <p:blipFill>
          <a:blip r:embed="rId4"/>
          <a:stretch>
            <a:fillRect/>
          </a:stretch>
        </p:blipFill>
        <p:spPr>
          <a:xfrm>
            <a:off x="6739581" y="1343923"/>
            <a:ext cx="5295900" cy="4191000"/>
          </a:xfrm>
          <a:prstGeom prst="rect">
            <a:avLst/>
          </a:prstGeom>
        </p:spPr>
      </p:pic>
    </p:spTree>
    <p:extLst>
      <p:ext uri="{BB962C8B-B14F-4D97-AF65-F5344CB8AC3E}">
        <p14:creationId xmlns:p14="http://schemas.microsoft.com/office/powerpoint/2010/main" val="199358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269656" y="1222507"/>
            <a:ext cx="10473165" cy="5632311"/>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 for fast packet processing</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Program synthesis can do for fast packet processing what SAT/SMT have done for network verification.</a:t>
            </a:r>
          </a:p>
          <a:p>
            <a:endParaRPr lang="en-US" sz="3600" dirty="0"/>
          </a:p>
          <a:p>
            <a:pPr marL="285750" indent="-285750">
              <a:buFont typeface="Arial" panose="020B0604020202020204" pitchFamily="34" charset="0"/>
              <a:buChar char="•"/>
            </a:pPr>
            <a:r>
              <a:rPr lang="en-US" sz="3600" dirty="0"/>
              <a:t>Future work:</a:t>
            </a:r>
          </a:p>
          <a:p>
            <a:pPr marL="742950" lvl="1" indent="-285750">
              <a:buFont typeface="Arial" panose="020B0604020202020204" pitchFamily="34" charset="0"/>
              <a:buChar char="•"/>
            </a:pPr>
            <a:r>
              <a:rPr lang="en-US" sz="3600" dirty="0"/>
              <a:t>code generation for other programmable substrates (e.g., </a:t>
            </a:r>
            <a:r>
              <a:rPr lang="en-US" sz="3600" dirty="0" err="1"/>
              <a:t>SmartNICs</a:t>
            </a:r>
            <a:r>
              <a:rPr lang="en-US" sz="3600" dirty="0"/>
              <a:t>, FPGAs, DPDK, etc.)</a:t>
            </a:r>
          </a:p>
          <a:p>
            <a:pPr marL="742950" lvl="1" indent="-285750">
              <a:buFont typeface="Arial" panose="020B0604020202020204" pitchFamily="34" charset="0"/>
              <a:buChar char="•"/>
            </a:pPr>
            <a:r>
              <a:rPr lang="en-US" sz="3600" dirty="0"/>
              <a:t>speeding up program synthesis for code generation</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549-8EF4-AD4E-AC7B-1AB5278178DC}"/>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12B9002F-0A57-2C4A-8060-59B24E1EED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4912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Using program synthesis for code generation</a:t>
            </a:r>
          </a:p>
        </p:txBody>
      </p:sp>
      <p:grpSp>
        <p:nvGrpSpPr>
          <p:cNvPr id="31" name="Group 30">
            <a:extLst>
              <a:ext uri="{FF2B5EF4-FFF2-40B4-BE49-F238E27FC236}">
                <a16:creationId xmlns:a16="http://schemas.microsoft.com/office/drawing/2014/main" id="{56322A81-5785-E44E-9962-AEA30EBABFFD}"/>
              </a:ext>
            </a:extLst>
          </p:cNvPr>
          <p:cNvGrpSpPr/>
          <p:nvPr/>
        </p:nvGrpSpPr>
        <p:grpSpPr>
          <a:xfrm>
            <a:off x="1052636" y="2855702"/>
            <a:ext cx="2374052" cy="1071154"/>
            <a:chOff x="8997001" y="3300093"/>
            <a:chExt cx="2374052"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9014254" y="3528592"/>
              <a:ext cx="2356799" cy="646331"/>
            </a:xfrm>
            <a:prstGeom prst="rect">
              <a:avLst/>
            </a:prstGeom>
            <a:noFill/>
          </p:spPr>
          <p:txBody>
            <a:bodyPr wrap="none" rtlCol="0">
              <a:spAutoFit/>
            </a:bodyPr>
            <a:lstStyle/>
            <a:p>
              <a:r>
                <a:rPr lang="en-US" dirty="0"/>
                <a:t>Programmer’s program</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8997001" y="3300093"/>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D292ED2-C980-C04B-A23D-CBFA41663463}"/>
              </a:ext>
            </a:extLst>
          </p:cNvPr>
          <p:cNvGrpSpPr/>
          <p:nvPr/>
        </p:nvGrpSpPr>
        <p:grpSpPr>
          <a:xfrm>
            <a:off x="9168668" y="2844450"/>
            <a:ext cx="2924035" cy="1071154"/>
            <a:chOff x="907428" y="3311014"/>
            <a:chExt cx="2924035"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07428" y="3311014"/>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51251" y="3412269"/>
              <a:ext cx="2880212" cy="923330"/>
            </a:xfrm>
            <a:prstGeom prst="rect">
              <a:avLst/>
            </a:prstGeom>
            <a:noFill/>
          </p:spPr>
          <p:txBody>
            <a:bodyPr wrap="none" rtlCol="0">
              <a:spAutoFit/>
            </a:bodyPr>
            <a:lstStyle/>
            <a:p>
              <a:r>
                <a:rPr lang="en-US" dirty="0"/>
                <a:t>Partial program representing</a:t>
              </a:r>
            </a:p>
            <a:p>
              <a:r>
                <a:rPr lang="en-US" dirty="0"/>
                <a:t>programmable hardware’s</a:t>
              </a:r>
            </a:p>
            <a:p>
              <a:r>
                <a:rPr lang="en-US" dirty="0"/>
                <a:t>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257399" y="2855702"/>
            <a:ext cx="2356799"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474009" y="3408883"/>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8" idx="1"/>
          </p:cNvCxnSpPr>
          <p:nvPr/>
        </p:nvCxnSpPr>
        <p:spPr>
          <a:xfrm flipH="1">
            <a:off x="7641100" y="3407370"/>
            <a:ext cx="1571391" cy="2163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847964"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315465-2BB2-7D4D-A6F6-9CD458B220C7}"/>
              </a:ext>
            </a:extLst>
          </p:cNvPr>
          <p:cNvSpPr txBox="1"/>
          <p:nvPr/>
        </p:nvSpPr>
        <p:spPr>
          <a:xfrm>
            <a:off x="5910086" y="2305245"/>
            <a:ext cx="1090363" cy="369332"/>
          </a:xfrm>
          <a:prstGeom prst="rect">
            <a:avLst/>
          </a:prstGeom>
          <a:noFill/>
        </p:spPr>
        <p:txBody>
          <a:bodyPr wrap="none" rtlCol="0">
            <a:spAutoFit/>
          </a:bodyPr>
          <a:lstStyle/>
          <a:p>
            <a:r>
              <a:rPr lang="en-US" dirty="0"/>
              <a:t>Compiler </a:t>
            </a:r>
          </a:p>
        </p:txBody>
      </p: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D9FDD69-C67D-5348-A3F8-08661CBD7CA4}"/>
              </a:ext>
            </a:extLst>
          </p:cNvPr>
          <p:cNvGrpSpPr/>
          <p:nvPr/>
        </p:nvGrpSpPr>
        <p:grpSpPr>
          <a:xfrm>
            <a:off x="4964348" y="6061532"/>
            <a:ext cx="3088793" cy="717934"/>
            <a:chOff x="5193058" y="5466917"/>
            <a:chExt cx="3088793" cy="1071154"/>
          </a:xfrm>
        </p:grpSpPr>
        <p:sp>
          <p:nvSpPr>
            <p:cNvPr id="44" name="Rounded Rectangle 43">
              <a:extLst>
                <a:ext uri="{FF2B5EF4-FFF2-40B4-BE49-F238E27FC236}">
                  <a16:creationId xmlns:a16="http://schemas.microsoft.com/office/drawing/2014/main" id="{3C206F39-B343-1A4A-BDD2-5ADA7A27B09E}"/>
                </a:ext>
              </a:extLst>
            </p:cNvPr>
            <p:cNvSpPr/>
            <p:nvPr/>
          </p:nvSpPr>
          <p:spPr>
            <a:xfrm>
              <a:off x="5193058" y="5466917"/>
              <a:ext cx="3088793"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456174" y="5714284"/>
              <a:ext cx="2437014" cy="369332"/>
            </a:xfrm>
            <a:prstGeom prst="rect">
              <a:avLst/>
            </a:prstGeom>
            <a:noFill/>
          </p:spPr>
          <p:txBody>
            <a:bodyPr wrap="none" rtlCol="0">
              <a:spAutoFit/>
            </a:bodyPr>
            <a:lstStyle/>
            <a:p>
              <a:r>
                <a:rPr lang="en-US" dirty="0"/>
                <a:t>Low-level machine code</a:t>
              </a:r>
            </a:p>
          </p:txBody>
        </p:sp>
      </p:grpSp>
    </p:spTree>
    <p:extLst>
      <p:ext uri="{BB962C8B-B14F-4D97-AF65-F5344CB8AC3E}">
        <p14:creationId xmlns:p14="http://schemas.microsoft.com/office/powerpoint/2010/main" val="219752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nvGraphicFramePr>
        <p:xfrm>
          <a:off x="605481" y="2465036"/>
          <a:ext cx="10383796" cy="323596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69.4 +/- 1.96 * 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29 +/- 1.96 * 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445 +/- 1.96 * 306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8/10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12251 +/- 1.96 * 16357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kern="1200" dirty="0">
                          <a:solidFill>
                            <a:srgbClr val="00B0F0"/>
                          </a:solidFill>
                          <a:latin typeface="+mn-lt"/>
                          <a:ea typeface="+mn-ea"/>
                          <a:cs typeface="+mn-cs"/>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15269 +/- 1.96 * 17463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8.8 +/- 1/96 * 0.37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15.5 +/- 1.96 *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how do Domino and Chipmunk compare on the mutations?</a:t>
            </a:r>
          </a:p>
        </p:txBody>
      </p:sp>
      <p:sp>
        <p:nvSpPr>
          <p:cNvPr id="3" name="TextBox 2">
            <a:extLst>
              <a:ext uri="{FF2B5EF4-FFF2-40B4-BE49-F238E27FC236}">
                <a16:creationId xmlns:a16="http://schemas.microsoft.com/office/drawing/2014/main" id="{78444E48-1A9A-6644-B4CF-D2089D81806E}"/>
              </a:ext>
            </a:extLst>
          </p:cNvPr>
          <p:cNvSpPr txBox="1"/>
          <p:nvPr/>
        </p:nvSpPr>
        <p:spPr>
          <a:xfrm>
            <a:off x="3605349" y="1854926"/>
            <a:ext cx="7057701" cy="369332"/>
          </a:xfrm>
          <a:prstGeom prst="rect">
            <a:avLst/>
          </a:prstGeom>
          <a:noFill/>
        </p:spPr>
        <p:txBody>
          <a:bodyPr wrap="none" rtlCol="0">
            <a:spAutoFit/>
          </a:bodyPr>
          <a:lstStyle/>
          <a:p>
            <a:r>
              <a:rPr lang="en-US" dirty="0"/>
              <a:t>Domino compilation time: Very quick; few seconds on most benchmarks</a:t>
            </a:r>
          </a:p>
        </p:txBody>
      </p:sp>
    </p:spTree>
    <p:extLst>
      <p:ext uri="{BB962C8B-B14F-4D97-AF65-F5344CB8AC3E}">
        <p14:creationId xmlns:p14="http://schemas.microsoft.com/office/powerpoint/2010/main" val="1811201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9541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8145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9390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fontScale="92500"/>
          </a:bodyPr>
          <a:lstStyle/>
          <a:p>
            <a:r>
              <a:rPr lang="en-US" dirty="0"/>
              <a:t>Lots of programmable network devices (e.g., switches, </a:t>
            </a:r>
            <a:r>
              <a:rPr lang="en-US" dirty="0" err="1"/>
              <a:t>SmartNICs</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a:t>
            </a:r>
          </a:p>
          <a:p>
            <a:endParaRPr lang="en-US" dirty="0"/>
          </a:p>
          <a:p>
            <a:r>
              <a:rPr lang="en-US" dirty="0"/>
              <a:t>But hard to write fast packet-processing code that fits within resource constraints.</a:t>
            </a:r>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2180664"/>
            <a:ext cx="2243597" cy="2066738"/>
            <a:chOff x="1695144" y="0"/>
            <a:chExt cx="8721844"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rotWithShape="1">
            <a:blip r:embed="rId3"/>
            <a:srcRect r="4207" b="13919"/>
            <a:stretch/>
          </p:blipFill>
          <p:spPr>
            <a:xfrm>
              <a:off x="1695144" y="0"/>
              <a:ext cx="8431405" cy="5903426"/>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4"/>
          <a:stretch>
            <a:fillRect/>
          </a:stretch>
        </p:blipFill>
        <p:spPr>
          <a:xfrm>
            <a:off x="8568010" y="2268390"/>
            <a:ext cx="2438218" cy="1698625"/>
          </a:xfrm>
          <a:prstGeom prst="rect">
            <a:avLst/>
          </a:prstGeom>
        </p:spPr>
      </p:pic>
      <p:pic>
        <p:nvPicPr>
          <p:cNvPr id="9" name="Picture 8">
            <a:extLst>
              <a:ext uri="{FF2B5EF4-FFF2-40B4-BE49-F238E27FC236}">
                <a16:creationId xmlns:a16="http://schemas.microsoft.com/office/drawing/2014/main" id="{402662EC-AD44-8544-99B1-A467BA58B7B1}"/>
              </a:ext>
            </a:extLst>
          </p:cNvPr>
          <p:cNvPicPr>
            <a:picLocks noChangeAspect="1"/>
          </p:cNvPicPr>
          <p:nvPr/>
        </p:nvPicPr>
        <p:blipFill>
          <a:blip r:embed="rId5"/>
          <a:stretch>
            <a:fillRect/>
          </a:stretch>
        </p:blipFill>
        <p:spPr>
          <a:xfrm>
            <a:off x="4997623" y="2249339"/>
            <a:ext cx="2438217" cy="1710391"/>
          </a:xfrm>
          <a:prstGeom prst="rect">
            <a:avLst/>
          </a:prstGeom>
        </p:spPr>
      </p:pic>
      <p:sp>
        <p:nvSpPr>
          <p:cNvPr id="4" name="TextBox 3">
            <a:extLst>
              <a:ext uri="{FF2B5EF4-FFF2-40B4-BE49-F238E27FC236}">
                <a16:creationId xmlns:a16="http://schemas.microsoft.com/office/drawing/2014/main" id="{E2CB9023-0954-744A-A812-FCC487F5D2F9}"/>
              </a:ext>
            </a:extLst>
          </p:cNvPr>
          <p:cNvSpPr txBox="1"/>
          <p:nvPr/>
        </p:nvSpPr>
        <p:spPr>
          <a:xfrm>
            <a:off x="5353050" y="4082416"/>
            <a:ext cx="1924050" cy="369332"/>
          </a:xfrm>
          <a:prstGeom prst="rect">
            <a:avLst/>
          </a:prstGeom>
          <a:noFill/>
        </p:spPr>
        <p:txBody>
          <a:bodyPr wrap="square" rtlCol="0">
            <a:spAutoFit/>
          </a:bodyPr>
          <a:lstStyle/>
          <a:p>
            <a:r>
              <a:rPr lang="en-US" dirty="0"/>
              <a:t>40 – 100 </a:t>
            </a:r>
            <a:r>
              <a:rPr lang="en-US" dirty="0" err="1"/>
              <a:t>Gbits</a:t>
            </a:r>
            <a:r>
              <a:rPr lang="en-US" dirty="0"/>
              <a:t>/s</a:t>
            </a:r>
          </a:p>
        </p:txBody>
      </p:sp>
      <p:sp>
        <p:nvSpPr>
          <p:cNvPr id="10" name="TextBox 9">
            <a:extLst>
              <a:ext uri="{FF2B5EF4-FFF2-40B4-BE49-F238E27FC236}">
                <a16:creationId xmlns:a16="http://schemas.microsoft.com/office/drawing/2014/main" id="{AE8FC396-8110-5246-85C0-4D8455431326}"/>
              </a:ext>
            </a:extLst>
          </p:cNvPr>
          <p:cNvSpPr txBox="1"/>
          <p:nvPr/>
        </p:nvSpPr>
        <p:spPr>
          <a:xfrm>
            <a:off x="2171700" y="4050424"/>
            <a:ext cx="1924050" cy="369332"/>
          </a:xfrm>
          <a:prstGeom prst="rect">
            <a:avLst/>
          </a:prstGeom>
          <a:noFill/>
        </p:spPr>
        <p:txBody>
          <a:bodyPr wrap="square" rtlCol="0">
            <a:spAutoFit/>
          </a:bodyPr>
          <a:lstStyle/>
          <a:p>
            <a:r>
              <a:rPr lang="en-US" dirty="0"/>
              <a:t>6.5 </a:t>
            </a:r>
            <a:r>
              <a:rPr lang="en-US" dirty="0" err="1"/>
              <a:t>Tbits</a:t>
            </a:r>
            <a:r>
              <a:rPr lang="en-US" dirty="0"/>
              <a:t>/s</a:t>
            </a:r>
          </a:p>
        </p:txBody>
      </p:sp>
      <p:sp>
        <p:nvSpPr>
          <p:cNvPr id="12" name="TextBox 11">
            <a:extLst>
              <a:ext uri="{FF2B5EF4-FFF2-40B4-BE49-F238E27FC236}">
                <a16:creationId xmlns:a16="http://schemas.microsoft.com/office/drawing/2014/main" id="{AF811933-AD15-6A4D-8E6B-B1103ECD6796}"/>
              </a:ext>
            </a:extLst>
          </p:cNvPr>
          <p:cNvSpPr txBox="1"/>
          <p:nvPr/>
        </p:nvSpPr>
        <p:spPr>
          <a:xfrm>
            <a:off x="9429750" y="4102813"/>
            <a:ext cx="1924050" cy="369332"/>
          </a:xfrm>
          <a:prstGeom prst="rect">
            <a:avLst/>
          </a:prstGeom>
          <a:noFill/>
        </p:spPr>
        <p:txBody>
          <a:bodyPr wrap="square" rtlCol="0">
            <a:spAutoFit/>
          </a:bodyPr>
          <a:lstStyle/>
          <a:p>
            <a:r>
              <a:rPr lang="en-US" dirty="0"/>
              <a:t>40 </a:t>
            </a:r>
            <a:r>
              <a:rPr lang="en-US" dirty="0" err="1"/>
              <a:t>Gbits</a:t>
            </a:r>
            <a:r>
              <a:rPr lang="en-US" dirty="0"/>
              <a:t>/s</a:t>
            </a:r>
          </a:p>
        </p:txBody>
      </p:sp>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normAutofit/>
          </a:bodyPr>
          <a:lstStyle/>
          <a:p>
            <a:r>
              <a:rPr lang="en-US" sz="3800" dirty="0">
                <a:solidFill>
                  <a:srgbClr val="0000FF"/>
                </a:solidFill>
                <a:latin typeface="Calibri"/>
              </a:rPr>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38366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200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7894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0927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21157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50826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788569"/>
            <a:chOff x="7404531" y="2595907"/>
            <a:chExt cx="1682256" cy="2788569"/>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2964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469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544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63876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97329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0574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091364"/>
            <a:ext cx="513401" cy="2789886"/>
            <a:chOff x="8301455" y="2567614"/>
            <a:chExt cx="513401" cy="2789886"/>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72" y="2567614"/>
              <a:ext cx="513384" cy="566062"/>
              <a:chOff x="9399960" y="-1286627"/>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1" y="-90101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4" y="-1021321"/>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6" y="3305164"/>
              <a:ext cx="513384" cy="566062"/>
              <a:chOff x="9399959" y="-1260672"/>
              <a:chExt cx="597239"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1" y="-875055"/>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95366"/>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9"/>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1" y="-79719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2"/>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91438"/>
              <a:ext cx="513383" cy="566062"/>
              <a:chOff x="9399960" y="-1078990"/>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1" y="-693371"/>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813683"/>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8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nvGrpSpPr>
          <p:cNvPr id="10" name="Group 9">
            <a:extLst>
              <a:ext uri="{FF2B5EF4-FFF2-40B4-BE49-F238E27FC236}">
                <a16:creationId xmlns:a16="http://schemas.microsoft.com/office/drawing/2014/main" id="{6F1EA31D-F8EC-5D45-88D8-AC37F151241B}"/>
              </a:ext>
            </a:extLst>
          </p:cNvPr>
          <p:cNvGrpSpPr/>
          <p:nvPr/>
        </p:nvGrpSpPr>
        <p:grpSpPr>
          <a:xfrm>
            <a:off x="6278521" y="2831001"/>
            <a:ext cx="2861583" cy="1122185"/>
            <a:chOff x="6278521" y="2831001"/>
            <a:chExt cx="2861583" cy="1122185"/>
          </a:xfrm>
        </p:grpSpPr>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C7A1CC56-4D29-3F4B-80C2-492F8A0D25D0}"/>
              </a:ext>
            </a:extLst>
          </p:cNvPr>
          <p:cNvGrpSpPr/>
          <p:nvPr/>
        </p:nvGrpSpPr>
        <p:grpSpPr>
          <a:xfrm>
            <a:off x="3000482" y="2867518"/>
            <a:ext cx="2734232" cy="1120450"/>
            <a:chOff x="3000482" y="2867518"/>
            <a:chExt cx="2734232" cy="1120450"/>
          </a:xfrm>
        </p:grpSpPr>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ADABAAB-3F1B-AD48-B944-8AD720F1791E}"/>
              </a:ext>
            </a:extLst>
          </p:cNvPr>
          <p:cNvGrpSpPr/>
          <p:nvPr/>
        </p:nvGrpSpPr>
        <p:grpSpPr>
          <a:xfrm>
            <a:off x="1531347" y="1672250"/>
            <a:ext cx="2273155" cy="783177"/>
            <a:chOff x="1531347" y="1672250"/>
            <a:chExt cx="2273155" cy="783177"/>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gr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Tutorial on SKETCH’s synthesis algorithm</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82392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p:bldP spid="26" grpId="0" animBg="1"/>
      <p:bldP spid="28" grpId="0"/>
      <p:bldP spid="31" grpId="0" animBg="1"/>
      <p:bldP spid="32" grpId="0" animBg="1"/>
      <p:bldP spid="25" grpId="0" animBg="1"/>
      <p:bldP spid="35" grpId="0" animBg="1"/>
      <p:bldP spid="37" grpId="0" animBg="1"/>
      <p:bldP spid="24"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 and 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Mutation types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389706"/>
            <a:ext cx="6932140" cy="2585323"/>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2506880"/>
            <a:ext cx="7393460" cy="369332"/>
          </a:xfrm>
          <a:prstGeom prst="rect">
            <a:avLst/>
          </a:prstGeom>
        </p:spPr>
        <p:txBody>
          <a:bodyPr wrap="square">
            <a:spAutoFit/>
          </a:bodyPr>
          <a:lstStyle/>
          <a:p>
            <a:r>
              <a:rPr lang="en-US" dirty="0"/>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3606809"/>
            <a:ext cx="6820930" cy="369332"/>
          </a:xfrm>
          <a:prstGeom prst="rect">
            <a:avLst/>
          </a:prstGeom>
        </p:spPr>
        <p:txBody>
          <a:bodyPr wrap="square">
            <a:spAutoFit/>
          </a:bodyPr>
          <a:lstStyle/>
          <a:p>
            <a:r>
              <a:rPr lang="en-US" dirty="0"/>
              <a:t>if (condition_1 &amp;&amp; condition_2) -----&gt; if (condition_2 &amp;&amp; condition_1)</a:t>
            </a:r>
          </a:p>
        </p:txBody>
      </p:sp>
      <p:sp>
        <p:nvSpPr>
          <p:cNvPr id="10" name="Oval 9">
            <a:extLst>
              <a:ext uri="{FF2B5EF4-FFF2-40B4-BE49-F238E27FC236}">
                <a16:creationId xmlns:a16="http://schemas.microsoft.com/office/drawing/2014/main" id="{2202F55D-7C94-3844-AF03-590419D54FC3}"/>
              </a:ext>
            </a:extLst>
          </p:cNvPr>
          <p:cNvSpPr/>
          <p:nvPr/>
        </p:nvSpPr>
        <p:spPr>
          <a:xfrm>
            <a:off x="8625016" y="234692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Essentially: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37458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49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2711676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3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372958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dirty="0"/>
              <a:t>Lots of programmable network devices (e.g., …) TODO: Add pictures.</a:t>
            </a:r>
          </a:p>
          <a:p>
            <a:endParaRPr lang="en-US" dirty="0"/>
          </a:p>
          <a:p>
            <a:endParaRPr lang="en-US" dirty="0"/>
          </a:p>
          <a:p>
            <a:endParaRPr lang="en-US" dirty="0"/>
          </a:p>
          <a:p>
            <a:endParaRPr lang="en-US" dirty="0"/>
          </a:p>
          <a:p>
            <a:r>
              <a:rPr lang="en-US" dirty="0"/>
              <a:t>Easy to get started with programming these devices, but hard to write optimized code.</a:t>
            </a:r>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2663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97019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30227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Today’s approach to writing fast programs</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5262979"/>
          </a:xfrm>
          <a:prstGeom prst="rect">
            <a:avLst/>
          </a:prstGeom>
        </p:spPr>
        <p:txBody>
          <a:bodyPr wrap="square">
            <a:spAutoFit/>
          </a:bodyPr>
          <a:lstStyle/>
          <a:p>
            <a:pPr marL="457200" indent="-457200">
              <a:buFont typeface="Arial" panose="020B0604020202020204" pitchFamily="34" charset="0"/>
              <a:buChar char="•"/>
            </a:pPr>
            <a:r>
              <a:rPr lang="en-US" sz="2800" dirty="0"/>
              <a:t>Handcraft the fast programs</a:t>
            </a:r>
          </a:p>
          <a:p>
            <a:pPr marL="914400" lvl="1"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Rely on the compiler.  </a:t>
            </a:r>
          </a:p>
          <a:p>
            <a:pPr marL="914400" lvl="1" indent="-457200">
              <a:buFont typeface="Arial" panose="020B0604020202020204" pitchFamily="34" charset="0"/>
              <a:buChar char="•"/>
            </a:pPr>
            <a:r>
              <a:rPr lang="en-US" sz="2800" dirty="0"/>
              <a:t>Engineering a compiler takes a long time and large teams.</a:t>
            </a:r>
          </a:p>
          <a:p>
            <a:pPr marL="914400" lvl="1" indent="-457200">
              <a:buFont typeface="Arial" panose="020B0604020202020204" pitchFamily="34" charset="0"/>
              <a:buChar char="•"/>
            </a:pPr>
            <a:r>
              <a:rPr lang="en-US" sz="2800" dirty="0"/>
              <a:t>Difficult for new, niche, and evolving packet-processing hardware.</a:t>
            </a:r>
          </a:p>
          <a:p>
            <a:endParaRPr lang="en-US" sz="2800" dirty="0"/>
          </a:p>
        </p:txBody>
      </p:sp>
      <p:grpSp>
        <p:nvGrpSpPr>
          <p:cNvPr id="6" name="Group 5">
            <a:extLst>
              <a:ext uri="{FF2B5EF4-FFF2-40B4-BE49-F238E27FC236}">
                <a16:creationId xmlns:a16="http://schemas.microsoft.com/office/drawing/2014/main" id="{3959CA68-40BA-2D46-BEA3-3775C8E650DA}"/>
              </a:ext>
            </a:extLst>
          </p:cNvPr>
          <p:cNvGrpSpPr/>
          <p:nvPr/>
        </p:nvGrpSpPr>
        <p:grpSpPr>
          <a:xfrm>
            <a:off x="3941364" y="2029669"/>
            <a:ext cx="3391471" cy="2681653"/>
            <a:chOff x="3941364" y="1572469"/>
            <a:chExt cx="3391471" cy="2681653"/>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3"/>
            <a:stretch>
              <a:fillRect/>
            </a:stretch>
          </p:blipFill>
          <p:spPr>
            <a:xfrm>
              <a:off x="4490905" y="1572469"/>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41364" y="3607791"/>
              <a:ext cx="3391471" cy="646331"/>
            </a:xfrm>
            <a:prstGeom prst="rect">
              <a:avLst/>
            </a:prstGeom>
          </p:spPr>
          <p:txBody>
            <a:bodyPr wrap="square">
              <a:spAutoFit/>
            </a:bodyPr>
            <a:lstStyle/>
            <a:p>
              <a:pPr algn="ctr"/>
              <a:r>
                <a:rPr lang="en-US" b="1" dirty="0">
                  <a:solidFill>
                    <a:srgbClr val="0070C0"/>
                  </a:solidFill>
                </a:rPr>
                <a:t>Arithmetic logic unit (ALU)</a:t>
              </a:r>
            </a:p>
            <a:p>
              <a:pPr algn="ctr"/>
              <a:r>
                <a:rPr lang="en-US" b="1" dirty="0">
                  <a:solidFill>
                    <a:srgbClr val="0070C0"/>
                  </a:solidFill>
                </a:rPr>
                <a:t> for switches</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99152" y="2429475"/>
            <a:ext cx="3547194" cy="2291740"/>
            <a:chOff x="7399152" y="1972275"/>
            <a:chExt cx="3547194" cy="2291740"/>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4"/>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99152" y="3617684"/>
              <a:ext cx="3391471" cy="646331"/>
            </a:xfrm>
            <a:prstGeom prst="rect">
              <a:avLst/>
            </a:prstGeom>
          </p:spPr>
          <p:txBody>
            <a:bodyPr wrap="square">
              <a:spAutoFit/>
            </a:bodyPr>
            <a:lstStyle/>
            <a:p>
              <a:pPr algn="ctr"/>
              <a:r>
                <a:rPr lang="en-US" b="1" dirty="0">
                  <a:solidFill>
                    <a:srgbClr val="0070C0"/>
                  </a:solidFill>
                </a:rPr>
                <a:t>Lookup Table for</a:t>
              </a:r>
            </a:p>
            <a:p>
              <a:pPr algn="ctr"/>
              <a:r>
                <a:rPr lang="en-US" b="1" dirty="0">
                  <a:solidFill>
                    <a:srgbClr val="0070C0"/>
                  </a:solidFill>
                </a:rPr>
                <a:t>FPGAs</a:t>
              </a:r>
            </a:p>
          </p:txBody>
        </p:sp>
      </p:grpSp>
      <p:grpSp>
        <p:nvGrpSpPr>
          <p:cNvPr id="8" name="Group 7">
            <a:extLst>
              <a:ext uri="{FF2B5EF4-FFF2-40B4-BE49-F238E27FC236}">
                <a16:creationId xmlns:a16="http://schemas.microsoft.com/office/drawing/2014/main" id="{46B4B715-AC4F-5A4F-9A7B-96E7F39892F8}"/>
              </a:ext>
            </a:extLst>
          </p:cNvPr>
          <p:cNvGrpSpPr/>
          <p:nvPr/>
        </p:nvGrpSpPr>
        <p:grpSpPr>
          <a:xfrm>
            <a:off x="904517" y="2133187"/>
            <a:ext cx="3391471" cy="2568944"/>
            <a:chOff x="904517" y="1675987"/>
            <a:chExt cx="3391471" cy="2568944"/>
          </a:xfrm>
        </p:grpSpPr>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5"/>
            <a:stretch>
              <a:fillRect/>
            </a:stretch>
          </p:blipFill>
          <p:spPr>
            <a:xfrm>
              <a:off x="1543478" y="1675987"/>
              <a:ext cx="2557594" cy="1941697"/>
            </a:xfrm>
            <a:prstGeom prst="rect">
              <a:avLst/>
            </a:prstGeom>
          </p:spPr>
        </p:pic>
        <p:sp>
          <p:nvSpPr>
            <p:cNvPr id="11" name="Rectangle 10">
              <a:extLst>
                <a:ext uri="{FF2B5EF4-FFF2-40B4-BE49-F238E27FC236}">
                  <a16:creationId xmlns:a16="http://schemas.microsoft.com/office/drawing/2014/main" id="{D73F6728-1FF7-4B41-893B-8032FE169079}"/>
                </a:ext>
              </a:extLst>
            </p:cNvPr>
            <p:cNvSpPr/>
            <p:nvPr/>
          </p:nvSpPr>
          <p:spPr>
            <a:xfrm>
              <a:off x="904517" y="3598600"/>
              <a:ext cx="3391471" cy="646331"/>
            </a:xfrm>
            <a:prstGeom prst="rect">
              <a:avLst/>
            </a:prstGeom>
          </p:spPr>
          <p:txBody>
            <a:bodyPr wrap="square">
              <a:spAutoFit/>
            </a:bodyPr>
            <a:lstStyle/>
            <a:p>
              <a:pPr algn="ctr"/>
              <a:r>
                <a:rPr lang="en-US" b="1" dirty="0">
                  <a:solidFill>
                    <a:srgbClr val="0070C0"/>
                  </a:solidFill>
                </a:rPr>
                <a:t>Cache and memory hierarchy for</a:t>
              </a:r>
            </a:p>
            <a:p>
              <a:pPr algn="ctr"/>
              <a:r>
                <a:rPr lang="en-US" b="1" dirty="0" err="1">
                  <a:solidFill>
                    <a:srgbClr val="0070C0"/>
                  </a:solidFill>
                </a:rPr>
                <a:t>SmartNICs</a:t>
              </a:r>
              <a:r>
                <a:rPr lang="en-US" b="1" dirty="0">
                  <a:solidFill>
                    <a:srgbClr val="0070C0"/>
                  </a:solidFill>
                </a:rPr>
                <a:t> and CPUs</a:t>
              </a:r>
            </a:p>
          </p:txBody>
        </p:sp>
      </p:grpSp>
    </p:spTree>
    <p:extLst>
      <p:ext uri="{BB962C8B-B14F-4D97-AF65-F5344CB8AC3E}">
        <p14:creationId xmlns:p14="http://schemas.microsoft.com/office/powerpoint/2010/main" val="20743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053447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429085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664C-BA46-674B-86D1-20D9F9B02418}"/>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18BAFE54-3565-5F42-8E80-E86D4CBE8E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4258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Writing and compiling fast programs is hard</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3539430"/>
          </a:xfrm>
          <a:prstGeom prst="rect">
            <a:avLst/>
          </a:prstGeom>
        </p:spPr>
        <p:txBody>
          <a:bodyPr wrap="square">
            <a:spAutoFit/>
          </a:bodyPr>
          <a:lstStyle/>
          <a:p>
            <a:pPr marL="457200" indent="-457200">
              <a:buFont typeface="Arial" panose="020B0604020202020204" pitchFamily="34" charset="0"/>
              <a:buChar char="•"/>
            </a:pPr>
            <a:r>
              <a:rPr lang="en-US" sz="2800" dirty="0"/>
              <a:t>Compilers must “fit” program to hardware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pPr marL="457200" indent="-457200">
              <a:buFont typeface="Arial" panose="020B0604020202020204" pitchFamily="34" charset="0"/>
              <a:buChar char="•"/>
            </a:pPr>
            <a:r>
              <a:rPr lang="en-US" sz="2800" dirty="0"/>
              <a:t>Today’s compilers produce different outcomes (fit/not fit) on semantically-equivalent programs</a:t>
            </a:r>
          </a:p>
        </p:txBody>
      </p:sp>
      <p:grpSp>
        <p:nvGrpSpPr>
          <p:cNvPr id="14" name="Group 13">
            <a:extLst>
              <a:ext uri="{FF2B5EF4-FFF2-40B4-BE49-F238E27FC236}">
                <a16:creationId xmlns:a16="http://schemas.microsoft.com/office/drawing/2014/main" id="{8701D597-B8FF-8A4F-AF67-174EFFF1910F}"/>
              </a:ext>
            </a:extLst>
          </p:cNvPr>
          <p:cNvGrpSpPr/>
          <p:nvPr/>
        </p:nvGrpSpPr>
        <p:grpSpPr>
          <a:xfrm>
            <a:off x="838200" y="1689056"/>
            <a:ext cx="3842635" cy="1910307"/>
            <a:chOff x="168812" y="1246287"/>
            <a:chExt cx="3231845" cy="1977917"/>
          </a:xfrm>
        </p:grpSpPr>
        <p:sp>
          <p:nvSpPr>
            <p:cNvPr id="15" name="TextBox 14">
              <a:extLst>
                <a:ext uri="{FF2B5EF4-FFF2-40B4-BE49-F238E27FC236}">
                  <a16:creationId xmlns:a16="http://schemas.microsoft.com/office/drawing/2014/main" id="{1C9D2945-4D4A-634A-9AB6-6B97916CBDB9}"/>
                </a:ext>
              </a:extLst>
            </p:cNvPr>
            <p:cNvSpPr txBox="1"/>
            <p:nvPr/>
          </p:nvSpPr>
          <p:spPr>
            <a:xfrm>
              <a:off x="343050" y="1249728"/>
              <a:ext cx="2883369" cy="1880150"/>
            </a:xfrm>
            <a:prstGeom prst="rect">
              <a:avLst/>
            </a:prstGeom>
            <a:noFill/>
          </p:spPr>
          <p:txBody>
            <a:bodyPr wrap="square" rtlCol="0">
              <a:spAutoFit/>
            </a:bodyPr>
            <a:lstStyle/>
            <a:p>
              <a:r>
                <a:rPr lang="en-US" sz="2800" dirty="0"/>
                <a:t>void </a:t>
              </a:r>
              <a:r>
                <a:rPr lang="en-US" sz="2800" dirty="0" err="1"/>
                <a:t>my_fun</a:t>
              </a:r>
              <a:r>
                <a:rPr lang="en-US" sz="2800" dirty="0"/>
                <a:t>() {</a:t>
              </a:r>
            </a:p>
            <a:p>
              <a:r>
                <a:rPr lang="en-US" sz="2800" dirty="0"/>
                <a:t>  </a:t>
              </a:r>
              <a:r>
                <a:rPr lang="en-US" sz="2800" dirty="0" err="1"/>
                <a:t>pkt.x</a:t>
              </a:r>
              <a:r>
                <a:rPr lang="en-US" sz="2800" dirty="0"/>
                <a:t> = count;</a:t>
              </a:r>
            </a:p>
            <a:p>
              <a:r>
                <a:rPr lang="en-US" sz="2800" dirty="0"/>
                <a:t>  count += 1; </a:t>
              </a:r>
            </a:p>
            <a:p>
              <a:r>
                <a:rPr lang="en-US" sz="2800" dirty="0"/>
                <a:t>}</a:t>
              </a:r>
            </a:p>
          </p:txBody>
        </p:sp>
        <p:sp>
          <p:nvSpPr>
            <p:cNvPr id="16" name="Rectangle 15">
              <a:extLst>
                <a:ext uri="{FF2B5EF4-FFF2-40B4-BE49-F238E27FC236}">
                  <a16:creationId xmlns:a16="http://schemas.microsoft.com/office/drawing/2014/main" id="{600300F4-83ED-F747-9B59-0F82409CCFD7}"/>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19" name="Picture 18">
            <a:extLst>
              <a:ext uri="{FF2B5EF4-FFF2-40B4-BE49-F238E27FC236}">
                <a16:creationId xmlns:a16="http://schemas.microsoft.com/office/drawing/2014/main" id="{C0FB7481-0541-5F4A-A8C9-97980172CF8D}"/>
              </a:ext>
            </a:extLst>
          </p:cNvPr>
          <p:cNvPicPr>
            <a:picLocks noChangeAspect="1"/>
          </p:cNvPicPr>
          <p:nvPr/>
        </p:nvPicPr>
        <p:blipFill>
          <a:blip r:embed="rId3"/>
          <a:stretch>
            <a:fillRect/>
          </a:stretch>
        </p:blipFill>
        <p:spPr>
          <a:xfrm>
            <a:off x="6557646" y="1706921"/>
            <a:ext cx="2300664" cy="1826104"/>
          </a:xfrm>
          <a:prstGeom prst="rect">
            <a:avLst/>
          </a:prstGeom>
        </p:spPr>
      </p:pic>
      <p:sp>
        <p:nvSpPr>
          <p:cNvPr id="21" name="Right Arrow 20">
            <a:extLst>
              <a:ext uri="{FF2B5EF4-FFF2-40B4-BE49-F238E27FC236}">
                <a16:creationId xmlns:a16="http://schemas.microsoft.com/office/drawing/2014/main" id="{83C50489-BD0E-7F44-9EB4-F0EFEC616BB5}"/>
              </a:ext>
            </a:extLst>
          </p:cNvPr>
          <p:cNvSpPr/>
          <p:nvPr/>
        </p:nvSpPr>
        <p:spPr>
          <a:xfrm>
            <a:off x="5086350" y="2500313"/>
            <a:ext cx="100965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C14DDEA-C835-DA4B-9799-D68467CD309B}"/>
              </a:ext>
            </a:extLst>
          </p:cNvPr>
          <p:cNvSpPr txBox="1"/>
          <p:nvPr/>
        </p:nvSpPr>
        <p:spPr>
          <a:xfrm>
            <a:off x="9060412" y="1756737"/>
            <a:ext cx="268183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Choice of ALU</a:t>
            </a:r>
          </a:p>
          <a:p>
            <a:pPr marL="457200" indent="-457200">
              <a:buFont typeface="Arial" panose="020B0604020202020204" pitchFamily="34" charset="0"/>
              <a:buChar char="•"/>
            </a:pPr>
            <a:r>
              <a:rPr lang="en-US" sz="2800" dirty="0"/>
              <a:t>ALU inputs</a:t>
            </a:r>
          </a:p>
          <a:p>
            <a:pPr marL="457200" indent="-457200">
              <a:buFont typeface="Arial" panose="020B0604020202020204" pitchFamily="34" charset="0"/>
              <a:buChar char="•"/>
            </a:pPr>
            <a:r>
              <a:rPr lang="en-US" sz="2800" dirty="0" err="1"/>
              <a:t>Muxes</a:t>
            </a:r>
            <a:r>
              <a:rPr lang="en-US" sz="2800" dirty="0"/>
              <a:t>, etc.</a:t>
            </a:r>
          </a:p>
        </p:txBody>
      </p:sp>
      <p:grpSp>
        <p:nvGrpSpPr>
          <p:cNvPr id="26" name="Group 25">
            <a:extLst>
              <a:ext uri="{FF2B5EF4-FFF2-40B4-BE49-F238E27FC236}">
                <a16:creationId xmlns:a16="http://schemas.microsoft.com/office/drawing/2014/main" id="{3F0283CB-74BA-AF47-A19F-CA7900DE5133}"/>
              </a:ext>
            </a:extLst>
          </p:cNvPr>
          <p:cNvGrpSpPr/>
          <p:nvPr/>
        </p:nvGrpSpPr>
        <p:grpSpPr>
          <a:xfrm>
            <a:off x="838200" y="4663101"/>
            <a:ext cx="4129440" cy="1966383"/>
            <a:chOff x="168812" y="1246286"/>
            <a:chExt cx="3392656" cy="1977916"/>
          </a:xfrm>
        </p:grpSpPr>
        <p:sp>
          <p:nvSpPr>
            <p:cNvPr id="27" name="TextBox 26">
              <a:extLst>
                <a:ext uri="{FF2B5EF4-FFF2-40B4-BE49-F238E27FC236}">
                  <a16:creationId xmlns:a16="http://schemas.microsoft.com/office/drawing/2014/main" id="{95021A68-59AD-A74B-9681-AB4E042678B9}"/>
                </a:ext>
              </a:extLst>
            </p:cNvPr>
            <p:cNvSpPr txBox="1"/>
            <p:nvPr/>
          </p:nvSpPr>
          <p:spPr>
            <a:xfrm>
              <a:off x="329621" y="1323460"/>
              <a:ext cx="3231847" cy="1826532"/>
            </a:xfrm>
            <a:prstGeom prst="rect">
              <a:avLst/>
            </a:prstGeom>
            <a:noFill/>
          </p:spPr>
          <p:txBody>
            <a:bodyPr wrap="square" rtlCol="0">
              <a:spAutoFit/>
            </a:bodyPr>
            <a:lstStyle/>
            <a:p>
              <a:r>
                <a:rPr lang="en-US" sz="2800" dirty="0"/>
                <a:t>if (cond1 != 0) {</a:t>
              </a:r>
            </a:p>
            <a:p>
              <a:r>
                <a:rPr lang="en-US" sz="2800" dirty="0"/>
                <a:t>  </a:t>
              </a:r>
              <a:r>
                <a:rPr lang="en-US" sz="2800" dirty="0" err="1"/>
                <a:t>pkt.member</a:t>
              </a:r>
              <a:r>
                <a:rPr lang="en-US" sz="2800" dirty="0"/>
                <a:t> = 1;</a:t>
              </a:r>
            </a:p>
            <a:p>
              <a:r>
                <a:rPr lang="en-US" sz="2800" dirty="0"/>
                <a:t>}</a:t>
              </a:r>
            </a:p>
            <a:p>
              <a:r>
                <a:rPr lang="en-US" sz="2800" dirty="0"/>
                <a:t>cond1 = 1;</a:t>
              </a:r>
            </a:p>
          </p:txBody>
        </p:sp>
        <p:sp>
          <p:nvSpPr>
            <p:cNvPr id="28" name="Rectangle 27">
              <a:extLst>
                <a:ext uri="{FF2B5EF4-FFF2-40B4-BE49-F238E27FC236}">
                  <a16:creationId xmlns:a16="http://schemas.microsoft.com/office/drawing/2014/main" id="{FE692965-1A62-784C-A7DE-FCF9369651DF}"/>
                </a:ext>
              </a:extLst>
            </p:cNvPr>
            <p:cNvSpPr/>
            <p:nvPr/>
          </p:nvSpPr>
          <p:spPr>
            <a:xfrm>
              <a:off x="168812" y="1246286"/>
              <a:ext cx="3231845" cy="1977916"/>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9" name="Group 28">
            <a:extLst>
              <a:ext uri="{FF2B5EF4-FFF2-40B4-BE49-F238E27FC236}">
                <a16:creationId xmlns:a16="http://schemas.microsoft.com/office/drawing/2014/main" id="{971E255E-C2A0-F541-9EC9-45779C1484B8}"/>
              </a:ext>
            </a:extLst>
          </p:cNvPr>
          <p:cNvGrpSpPr/>
          <p:nvPr/>
        </p:nvGrpSpPr>
        <p:grpSpPr>
          <a:xfrm>
            <a:off x="6557646" y="4258800"/>
            <a:ext cx="4129440" cy="2789349"/>
            <a:chOff x="168812" y="1323459"/>
            <a:chExt cx="3392656" cy="2321863"/>
          </a:xfrm>
        </p:grpSpPr>
        <p:sp>
          <p:nvSpPr>
            <p:cNvPr id="30" name="TextBox 29">
              <a:extLst>
                <a:ext uri="{FF2B5EF4-FFF2-40B4-BE49-F238E27FC236}">
                  <a16:creationId xmlns:a16="http://schemas.microsoft.com/office/drawing/2014/main" id="{2260AF34-C754-CA47-B8B5-407FEE0B825E}"/>
                </a:ext>
              </a:extLst>
            </p:cNvPr>
            <p:cNvSpPr txBox="1"/>
            <p:nvPr/>
          </p:nvSpPr>
          <p:spPr>
            <a:xfrm>
              <a:off x="329621" y="1323460"/>
              <a:ext cx="3231847" cy="2321862"/>
            </a:xfrm>
            <a:prstGeom prst="rect">
              <a:avLst/>
            </a:prstGeom>
            <a:noFill/>
          </p:spPr>
          <p:txBody>
            <a:bodyPr wrap="square" rtlCol="0">
              <a:spAutoFit/>
            </a:bodyPr>
            <a:lstStyle/>
            <a:p>
              <a:r>
                <a:rPr lang="en-US" sz="2400" dirty="0"/>
                <a:t>if (cond1 != 0) {</a:t>
              </a:r>
            </a:p>
            <a:p>
              <a:r>
                <a:rPr lang="en-US" sz="2400" dirty="0"/>
                <a:t>  </a:t>
              </a:r>
              <a:r>
                <a:rPr lang="en-US" sz="2400" dirty="0" err="1"/>
                <a:t>pkt.member</a:t>
              </a:r>
              <a:r>
                <a:rPr lang="en-US" sz="2400" dirty="0"/>
                <a:t> = 1;</a:t>
              </a:r>
            </a:p>
            <a:p>
              <a:r>
                <a:rPr lang="en-US" sz="2400" dirty="0"/>
                <a:t>  cond1 = 1; </a:t>
              </a:r>
            </a:p>
            <a:p>
              <a:r>
                <a:rPr lang="en-US" sz="2400" dirty="0"/>
                <a:t>} else {</a:t>
              </a:r>
            </a:p>
            <a:p>
              <a:r>
                <a:rPr lang="en-US" sz="2400" dirty="0"/>
                <a:t>  cond1 = 1; </a:t>
              </a:r>
            </a:p>
            <a:p>
              <a:r>
                <a:rPr lang="en-US" sz="2400" dirty="0"/>
                <a:t>}</a:t>
              </a:r>
            </a:p>
          </p:txBody>
        </p:sp>
        <p:sp>
          <p:nvSpPr>
            <p:cNvPr id="31" name="Rectangle 30">
              <a:extLst>
                <a:ext uri="{FF2B5EF4-FFF2-40B4-BE49-F238E27FC236}">
                  <a16:creationId xmlns:a16="http://schemas.microsoft.com/office/drawing/2014/main" id="{571441E3-DF7E-0B46-951B-EC27477C9185}"/>
                </a:ext>
              </a:extLst>
            </p:cNvPr>
            <p:cNvSpPr/>
            <p:nvPr/>
          </p:nvSpPr>
          <p:spPr>
            <a:xfrm>
              <a:off x="168812" y="1323459"/>
              <a:ext cx="3231845" cy="1973366"/>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35" name="Picture 34" descr="A picture containing drawing, clock&#10;&#10;Description automatically generated">
            <a:extLst>
              <a:ext uri="{FF2B5EF4-FFF2-40B4-BE49-F238E27FC236}">
                <a16:creationId xmlns:a16="http://schemas.microsoft.com/office/drawing/2014/main" id="{D9A92931-2281-F64C-A8AF-61BAAB2757FA}"/>
              </a:ext>
            </a:extLst>
          </p:cNvPr>
          <p:cNvPicPr>
            <a:picLocks noChangeAspect="1"/>
          </p:cNvPicPr>
          <p:nvPr/>
        </p:nvPicPr>
        <p:blipFill>
          <a:blip r:embed="rId4"/>
          <a:stretch>
            <a:fillRect/>
          </a:stretch>
        </p:blipFill>
        <p:spPr>
          <a:xfrm>
            <a:off x="7236339" y="4742824"/>
            <a:ext cx="1621971" cy="1621971"/>
          </a:xfrm>
          <a:prstGeom prst="rect">
            <a:avLst/>
          </a:prstGeom>
        </p:spPr>
      </p:pic>
      <p:pic>
        <p:nvPicPr>
          <p:cNvPr id="37" name="Picture 36" descr="A picture containing drawing&#10;&#10;Description automatically generated">
            <a:extLst>
              <a:ext uri="{FF2B5EF4-FFF2-40B4-BE49-F238E27FC236}">
                <a16:creationId xmlns:a16="http://schemas.microsoft.com/office/drawing/2014/main" id="{1B9C51F1-EE11-0C44-A2FB-2D6D9FE402B4}"/>
              </a:ext>
            </a:extLst>
          </p:cNvPr>
          <p:cNvPicPr>
            <a:picLocks noChangeAspect="1"/>
          </p:cNvPicPr>
          <p:nvPr/>
        </p:nvPicPr>
        <p:blipFill>
          <a:blip r:embed="rId5"/>
          <a:stretch>
            <a:fillRect/>
          </a:stretch>
        </p:blipFill>
        <p:spPr>
          <a:xfrm>
            <a:off x="3506563" y="5159177"/>
            <a:ext cx="967104" cy="988595"/>
          </a:xfrm>
          <a:prstGeom prst="rect">
            <a:avLst/>
          </a:prstGeom>
        </p:spPr>
      </p:pic>
    </p:spTree>
    <p:extLst>
      <p:ext uri="{BB962C8B-B14F-4D97-AF65-F5344CB8AC3E}">
        <p14:creationId xmlns:p14="http://schemas.microsoft.com/office/powerpoint/2010/main" val="33107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Proposal: Program synthesis for code generation</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379305"/>
            <a:ext cx="10523838" cy="523220"/>
          </a:xfrm>
          <a:prstGeom prst="rect">
            <a:avLst/>
          </a:prstGeom>
        </p:spPr>
        <p:txBody>
          <a:bodyPr wrap="square">
            <a:spAutoFit/>
          </a:bodyPr>
          <a:lstStyle/>
          <a:p>
            <a:r>
              <a:rPr lang="en-US" sz="2800" dirty="0"/>
              <a:t>Program synthesis: Auto-generate a program from a specification</a:t>
            </a:r>
          </a:p>
        </p:txBody>
      </p:sp>
      <p:sp>
        <p:nvSpPr>
          <p:cNvPr id="21" name="Notched Right Arrow 20">
            <a:extLst>
              <a:ext uri="{FF2B5EF4-FFF2-40B4-BE49-F238E27FC236}">
                <a16:creationId xmlns:a16="http://schemas.microsoft.com/office/drawing/2014/main" id="{72FE4B37-923B-824A-913D-4648A26703EB}"/>
              </a:ext>
            </a:extLst>
          </p:cNvPr>
          <p:cNvSpPr/>
          <p:nvPr/>
        </p:nvSpPr>
        <p:spPr>
          <a:xfrm>
            <a:off x="7359782" y="3430205"/>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77383" y="4204756"/>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830048" y="2754543"/>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291C73-3CFB-2643-9352-FE3F7FCF0376}"/>
              </a:ext>
            </a:extLst>
          </p:cNvPr>
          <p:cNvSpPr/>
          <p:nvPr/>
        </p:nvSpPr>
        <p:spPr>
          <a:xfrm>
            <a:off x="-85725" y="5853410"/>
            <a:ext cx="12363450" cy="523220"/>
          </a:xfrm>
          <a:prstGeom prst="rect">
            <a:avLst/>
          </a:prstGeom>
        </p:spPr>
        <p:txBody>
          <a:bodyPr wrap="square">
            <a:spAutoFit/>
          </a:bodyPr>
          <a:lstStyle/>
          <a:p>
            <a:r>
              <a:rPr lang="en-US" sz="2800" dirty="0"/>
              <a:t>  Program synthesis as an enabling technology for packet-processing compilers</a:t>
            </a:r>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4289824"/>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597788"/>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02779" y="2317852"/>
            <a:ext cx="2558705" cy="1128394"/>
            <a:chOff x="1102779" y="2317852"/>
            <a:chExt cx="2558705" cy="1128394"/>
          </a:xfrm>
        </p:grpSpPr>
        <p:sp>
          <p:nvSpPr>
            <p:cNvPr id="10" name="Rectangle 9">
              <a:extLst>
                <a:ext uri="{FF2B5EF4-FFF2-40B4-BE49-F238E27FC236}">
                  <a16:creationId xmlns:a16="http://schemas.microsoft.com/office/drawing/2014/main" id="{08D4EAE4-F991-F247-B2E8-E5B92797AB34}"/>
                </a:ext>
              </a:extLst>
            </p:cNvPr>
            <p:cNvSpPr/>
            <p:nvPr/>
          </p:nvSpPr>
          <p:spPr>
            <a:xfrm>
              <a:off x="1102779" y="2317852"/>
              <a:ext cx="2516665" cy="830997"/>
            </a:xfrm>
            <a:prstGeom prst="rect">
              <a:avLst/>
            </a:prstGeom>
          </p:spPr>
          <p:txBody>
            <a:bodyPr wrap="square">
              <a:spAutoFit/>
            </a:bodyPr>
            <a:lstStyle/>
            <a:p>
              <a:pPr algn="ctr"/>
              <a:r>
                <a:rPr lang="en-US" sz="2400" b="1" dirty="0"/>
                <a:t>Search space of partial programs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52722" y="3244850"/>
            <a:ext cx="2207060" cy="1200329"/>
            <a:chOff x="5152722" y="3244850"/>
            <a:chExt cx="2207060" cy="1200329"/>
          </a:xfrm>
        </p:grpSpPr>
        <p:sp>
          <p:nvSpPr>
            <p:cNvPr id="17" name="Rectangle 16">
              <a:extLst>
                <a:ext uri="{FF2B5EF4-FFF2-40B4-BE49-F238E27FC236}">
                  <a16:creationId xmlns:a16="http://schemas.microsoft.com/office/drawing/2014/main" id="{9255555D-8FB8-2942-9E51-362CA8F40D00}"/>
                </a:ext>
              </a:extLst>
            </p:cNvPr>
            <p:cNvSpPr/>
            <p:nvPr/>
          </p:nvSpPr>
          <p:spPr>
            <a:xfrm>
              <a:off x="5201297" y="3244850"/>
              <a:ext cx="2005768" cy="1200329"/>
            </a:xfrm>
            <a:prstGeom prst="rect">
              <a:avLst/>
            </a:prstGeom>
          </p:spPr>
          <p:txBody>
            <a:bodyPr wrap="square">
              <a:spAutoFit/>
            </a:bodyPr>
            <a:lstStyle/>
            <a:p>
              <a:pPr algn="ctr"/>
              <a:r>
                <a:rPr lang="en-US" sz="2400" b="1" dirty="0"/>
                <a:t>Exhaustive</a:t>
              </a:r>
            </a:p>
            <a:p>
              <a:pPr algn="ctr"/>
              <a:r>
                <a:rPr lang="en-US" sz="2400" b="1" dirty="0"/>
                <a:t>Search</a:t>
              </a:r>
            </a:p>
            <a:p>
              <a:pPr algn="ctr"/>
              <a:r>
                <a:rPr lang="en-US" sz="2400" b="1" dirty="0"/>
                <a:t>Algorithm</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166243" y="3279946"/>
            <a:ext cx="3793582" cy="1280966"/>
            <a:chOff x="8222910" y="3279946"/>
            <a:chExt cx="2867680" cy="1280966"/>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27994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222910" y="3360583"/>
              <a:ext cx="2867680" cy="1200329"/>
            </a:xfrm>
            <a:prstGeom prst="rect">
              <a:avLst/>
            </a:prstGeom>
          </p:spPr>
          <p:txBody>
            <a:bodyPr wrap="square">
              <a:spAutoFit/>
            </a:bodyPr>
            <a:lstStyle/>
            <a:p>
              <a:pPr algn="ctr"/>
              <a:r>
                <a:rPr lang="en-US" sz="2400" b="1" dirty="0"/>
                <a:t>Completed program that satisfies specification</a:t>
              </a:r>
            </a:p>
          </p:txBody>
        </p:sp>
      </p:grpSp>
      <p:sp>
        <p:nvSpPr>
          <p:cNvPr id="2" name="TextBox 1">
            <a:extLst>
              <a:ext uri="{FF2B5EF4-FFF2-40B4-BE49-F238E27FC236}">
                <a16:creationId xmlns:a16="http://schemas.microsoft.com/office/drawing/2014/main" id="{394AC37A-6477-4044-ADAA-A4890E0650AE}"/>
              </a:ext>
            </a:extLst>
          </p:cNvPr>
          <p:cNvSpPr txBox="1"/>
          <p:nvPr/>
        </p:nvSpPr>
        <p:spPr>
          <a:xfrm>
            <a:off x="1213022" y="3446246"/>
            <a:ext cx="2463596" cy="369332"/>
          </a:xfrm>
          <a:prstGeom prst="rect">
            <a:avLst/>
          </a:prstGeom>
          <a:noFill/>
        </p:spPr>
        <p:txBody>
          <a:bodyPr wrap="square" rtlCol="0">
            <a:spAutoFit/>
          </a:bodyPr>
          <a:lstStyle/>
          <a:p>
            <a:r>
              <a:rPr lang="en-US" dirty="0"/>
              <a:t>Machine code skeletons</a:t>
            </a:r>
          </a:p>
        </p:txBody>
      </p:sp>
      <p:sp>
        <p:nvSpPr>
          <p:cNvPr id="24" name="TextBox 23">
            <a:extLst>
              <a:ext uri="{FF2B5EF4-FFF2-40B4-BE49-F238E27FC236}">
                <a16:creationId xmlns:a16="http://schemas.microsoft.com/office/drawing/2014/main" id="{A75BF9E3-D748-0F41-8109-CAAB161D9BF2}"/>
              </a:ext>
            </a:extLst>
          </p:cNvPr>
          <p:cNvSpPr txBox="1"/>
          <p:nvPr/>
        </p:nvSpPr>
        <p:spPr>
          <a:xfrm>
            <a:off x="941371" y="5502589"/>
            <a:ext cx="2955648" cy="369332"/>
          </a:xfrm>
          <a:prstGeom prst="rect">
            <a:avLst/>
          </a:prstGeom>
          <a:noFill/>
        </p:spPr>
        <p:txBody>
          <a:bodyPr wrap="square" rtlCol="0">
            <a:spAutoFit/>
          </a:bodyPr>
          <a:lstStyle/>
          <a:p>
            <a:r>
              <a:rPr lang="en-US" dirty="0"/>
              <a:t>High-level language program</a:t>
            </a:r>
          </a:p>
        </p:txBody>
      </p:sp>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P spid="19" grpId="0"/>
      <p:bldP spid="2"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4053699" y="3435931"/>
            <a:ext cx="2887714" cy="605230"/>
          </a:xfrm>
          <a:prstGeom prst="rect">
            <a:avLst/>
          </a:prstGeom>
          <a:noFill/>
        </p:spPr>
        <p:txBody>
          <a:bodyPr wrap="none" rtlCol="0">
            <a:spAutoFit/>
          </a:bodyPr>
          <a:lstStyle/>
          <a:p>
            <a:r>
              <a:rPr lang="en-US" sz="3333" dirty="0"/>
              <a:t>Partial program</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540576" y="3492487"/>
            <a:ext cx="5556193" cy="1118127"/>
          </a:xfrm>
          <a:prstGeom prst="rect">
            <a:avLst/>
          </a:prstGeom>
          <a:noFill/>
        </p:spPr>
        <p:txBody>
          <a:bodyPr wrap="square" rtlCol="0">
            <a:spAutoFit/>
          </a:bodyPr>
          <a:lstStyle/>
          <a:p>
            <a:r>
              <a:rPr lang="en-US" sz="3333" b="1" dirty="0"/>
              <a:t>Infeasible</a:t>
            </a:r>
            <a:r>
              <a:rPr lang="en-US" sz="3333" dirty="0"/>
              <a:t> partial program</a:t>
            </a:r>
          </a:p>
          <a:p>
            <a:r>
              <a:rPr lang="en-US" sz="3333" dirty="0"/>
              <a:t>no hole assignment</a:t>
            </a:r>
          </a:p>
        </p:txBody>
      </p:sp>
      <p:sp>
        <p:nvSpPr>
          <p:cNvPr id="10" name="TextBox 9">
            <a:extLst>
              <a:ext uri="{FF2B5EF4-FFF2-40B4-BE49-F238E27FC236}">
                <a16:creationId xmlns:a16="http://schemas.microsoft.com/office/drawing/2014/main" id="{25B7B34D-7784-7442-B8BC-F1C0F3179842}"/>
              </a:ext>
            </a:extLst>
          </p:cNvPr>
          <p:cNvSpPr txBox="1"/>
          <p:nvPr/>
        </p:nvSpPr>
        <p:spPr>
          <a:xfrm>
            <a:off x="8400933" y="5333736"/>
            <a:ext cx="3398751" cy="1118127"/>
          </a:xfrm>
          <a:prstGeom prst="rect">
            <a:avLst/>
          </a:prstGeom>
          <a:noFill/>
        </p:spPr>
        <p:txBody>
          <a:bodyPr wrap="none" rtlCol="0">
            <a:spAutoFit/>
          </a:bodyPr>
          <a:lstStyle/>
          <a:p>
            <a:r>
              <a:rPr lang="en-US" sz="3333" dirty="0"/>
              <a:t>Hole representing</a:t>
            </a:r>
          </a:p>
          <a:p>
            <a:r>
              <a:rPr lang="en-US" sz="3333" dirty="0"/>
              <a:t>unknown constant</a:t>
            </a:r>
          </a:p>
        </p:txBody>
      </p:sp>
      <p:grpSp>
        <p:nvGrpSpPr>
          <p:cNvPr id="4" name="Group 3">
            <a:extLst>
              <a:ext uri="{FF2B5EF4-FFF2-40B4-BE49-F238E27FC236}">
                <a16:creationId xmlns:a16="http://schemas.microsoft.com/office/drawing/2014/main" id="{8C56095D-FFB9-1941-8D6F-74624534967F}"/>
              </a:ext>
            </a:extLst>
          </p:cNvPr>
          <p:cNvGrpSpPr/>
          <p:nvPr/>
        </p:nvGrpSpPr>
        <p:grpSpPr>
          <a:xfrm>
            <a:off x="3629963" y="1102971"/>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7803999" y="11061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 ??;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Example: Synthesis using the SKETCH program synthesizer</a:t>
            </a:r>
          </a:p>
        </p:txBody>
      </p:sp>
      <p:grpSp>
        <p:nvGrpSpPr>
          <p:cNvPr id="23" name="Group 22">
            <a:extLst>
              <a:ext uri="{FF2B5EF4-FFF2-40B4-BE49-F238E27FC236}">
                <a16:creationId xmlns:a16="http://schemas.microsoft.com/office/drawing/2014/main" id="{E4E07DCC-51BA-9046-B5B4-EAA3CD9A8F92}"/>
              </a:ext>
            </a:extLst>
          </p:cNvPr>
          <p:cNvGrpSpPr/>
          <p:nvPr/>
        </p:nvGrpSpPr>
        <p:grpSpPr>
          <a:xfrm>
            <a:off x="3629963" y="4040410"/>
            <a:ext cx="4093963" cy="2309259"/>
            <a:chOff x="4179166" y="4151728"/>
            <a:chExt cx="4093963" cy="2309259"/>
          </a:xfrm>
        </p:grpSpPr>
        <p:grpSp>
          <p:nvGrpSpPr>
            <p:cNvPr id="20" name="Group 19">
              <a:extLst>
                <a:ext uri="{FF2B5EF4-FFF2-40B4-BE49-F238E27FC236}">
                  <a16:creationId xmlns:a16="http://schemas.microsoft.com/office/drawing/2014/main" id="{02E649AF-87BB-3E4F-8A1E-0BC15D97F0FD}"/>
                </a:ext>
              </a:extLst>
            </p:cNvPr>
            <p:cNvGrpSpPr/>
            <p:nvPr/>
          </p:nvGrpSpPr>
          <p:grpSpPr>
            <a:xfrm>
              <a:off x="4179166" y="4151728"/>
              <a:ext cx="4093963" cy="2309259"/>
              <a:chOff x="3734467" y="1168644"/>
              <a:chExt cx="4093963" cy="2309259"/>
            </a:xfrm>
          </p:grpSpPr>
          <p:sp>
            <p:nvSpPr>
              <p:cNvPr id="21" name="TextBox 20">
                <a:extLst>
                  <a:ext uri="{FF2B5EF4-FFF2-40B4-BE49-F238E27FC236}">
                    <a16:creationId xmlns:a16="http://schemas.microsoft.com/office/drawing/2014/main" id="{C3CA0A95-8E26-0147-8BA3-210C9B539CC2}"/>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3; </a:t>
                </a:r>
              </a:p>
              <a:p>
                <a:r>
                  <a:rPr lang="en-US" sz="3333" dirty="0"/>
                  <a:t>}</a:t>
                </a:r>
              </a:p>
            </p:txBody>
          </p:sp>
          <p:sp>
            <p:nvSpPr>
              <p:cNvPr id="22" name="Rectangle 21">
                <a:extLst>
                  <a:ext uri="{FF2B5EF4-FFF2-40B4-BE49-F238E27FC236}">
                    <a16:creationId xmlns:a16="http://schemas.microsoft.com/office/drawing/2014/main" id="{5A3027E3-7E1B-F643-92B6-0CA0E8E09D27}"/>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 name="Oval 5">
              <a:extLst>
                <a:ext uri="{FF2B5EF4-FFF2-40B4-BE49-F238E27FC236}">
                  <a16:creationId xmlns:a16="http://schemas.microsoft.com/office/drawing/2014/main" id="{35C0A83E-6915-EE46-977A-DA8C5734722D}"/>
                </a:ext>
              </a:extLst>
            </p:cNvPr>
            <p:cNvSpPr/>
            <p:nvPr/>
          </p:nvSpPr>
          <p:spPr>
            <a:xfrm>
              <a:off x="5242290" y="5166781"/>
              <a:ext cx="1847462" cy="819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D74C3B6-BAF8-0A47-844A-73F24F1DC940}"/>
              </a:ext>
            </a:extLst>
          </p:cNvPr>
          <p:cNvSpPr txBox="1"/>
          <p:nvPr/>
        </p:nvSpPr>
        <p:spPr>
          <a:xfrm>
            <a:off x="3649005" y="6294820"/>
            <a:ext cx="3697102" cy="605230"/>
          </a:xfrm>
          <a:prstGeom prst="rect">
            <a:avLst/>
          </a:prstGeom>
          <a:noFill/>
        </p:spPr>
        <p:txBody>
          <a:bodyPr wrap="none" rtlCol="0">
            <a:spAutoFit/>
          </a:bodyPr>
          <a:lstStyle/>
          <a:p>
            <a:r>
              <a:rPr lang="en-US" sz="3333" b="1" dirty="0"/>
              <a:t>Completed </a:t>
            </a:r>
            <a:r>
              <a:rPr lang="en-US" sz="3333" dirty="0"/>
              <a:t>program</a:t>
            </a:r>
          </a:p>
        </p:txBody>
      </p:sp>
      <p:cxnSp>
        <p:nvCxnSpPr>
          <p:cNvPr id="18" name="Straight Arrow Connector 17">
            <a:extLst>
              <a:ext uri="{FF2B5EF4-FFF2-40B4-BE49-F238E27FC236}">
                <a16:creationId xmlns:a16="http://schemas.microsoft.com/office/drawing/2014/main" id="{58B9C56D-4CC3-564C-8F79-58B3E1FB5955}"/>
              </a:ext>
            </a:extLst>
          </p:cNvPr>
          <p:cNvCxnSpPr>
            <a:cxnSpLocks/>
          </p:cNvCxnSpPr>
          <p:nvPr/>
        </p:nvCxnSpPr>
        <p:spPr>
          <a:xfrm flipH="1" flipV="1">
            <a:off x="6160715" y="2739259"/>
            <a:ext cx="3414606" cy="2726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A645134-FEEF-4E40-92D0-0D6EB1ADB513}"/>
              </a:ext>
            </a:extLst>
          </p:cNvPr>
          <p:cNvGrpSpPr/>
          <p:nvPr/>
        </p:nvGrpSpPr>
        <p:grpSpPr>
          <a:xfrm>
            <a:off x="168812" y="1246287"/>
            <a:ext cx="3392656" cy="2771173"/>
            <a:chOff x="168812" y="1246287"/>
            <a:chExt cx="3392656" cy="2771173"/>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 + x + x; </a:t>
              </a:r>
            </a:p>
            <a:p>
              <a:r>
                <a:rPr lang="en-US" sz="3333" dirty="0"/>
                <a:t>}</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TextBox 26">
              <a:extLst>
                <a:ext uri="{FF2B5EF4-FFF2-40B4-BE49-F238E27FC236}">
                  <a16:creationId xmlns:a16="http://schemas.microsoft.com/office/drawing/2014/main" id="{C65D9C0A-DB00-0543-9248-DED92972618A}"/>
                </a:ext>
              </a:extLst>
            </p:cNvPr>
            <p:cNvSpPr txBox="1"/>
            <p:nvPr/>
          </p:nvSpPr>
          <p:spPr>
            <a:xfrm>
              <a:off x="604471" y="3412230"/>
              <a:ext cx="2395720" cy="605230"/>
            </a:xfrm>
            <a:prstGeom prst="rect">
              <a:avLst/>
            </a:prstGeom>
            <a:noFill/>
          </p:spPr>
          <p:txBody>
            <a:bodyPr wrap="none" rtlCol="0">
              <a:spAutoFit/>
            </a:bodyPr>
            <a:lstStyle/>
            <a:p>
              <a:r>
                <a:rPr lang="en-US" sz="3333" dirty="0"/>
                <a:t>Specification</a:t>
              </a:r>
            </a:p>
          </p:txBody>
        </p:sp>
      </p:grpSp>
    </p:spTree>
    <p:extLst>
      <p:ext uri="{BB962C8B-B14F-4D97-AF65-F5344CB8AC3E}">
        <p14:creationId xmlns:p14="http://schemas.microsoft.com/office/powerpoint/2010/main" val="248460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D60-65CA-EC4D-A130-6C606E56B4CE}"/>
              </a:ext>
            </a:extLst>
          </p:cNvPr>
          <p:cNvSpPr>
            <a:spLocks noGrp="1"/>
          </p:cNvSpPr>
          <p:nvPr>
            <p:ph type="title"/>
          </p:nvPr>
        </p:nvSpPr>
        <p:spPr>
          <a:xfrm>
            <a:off x="838200" y="175342"/>
            <a:ext cx="10515600" cy="1325563"/>
          </a:xfrm>
        </p:spPr>
        <p:txBody>
          <a:bodyPr/>
          <a:lstStyle/>
          <a:p>
            <a:r>
              <a:rPr lang="en-US" dirty="0">
                <a:solidFill>
                  <a:srgbClr val="0000FF"/>
                </a:solidFill>
                <a:latin typeface="Calibri"/>
              </a:rPr>
              <a:t>Why use synthesis for generating packet-processing code?</a:t>
            </a:r>
          </a:p>
        </p:txBody>
      </p:sp>
      <p:sp>
        <p:nvSpPr>
          <p:cNvPr id="3" name="Content Placeholder 2">
            <a:extLst>
              <a:ext uri="{FF2B5EF4-FFF2-40B4-BE49-F238E27FC236}">
                <a16:creationId xmlns:a16="http://schemas.microsoft.com/office/drawing/2014/main" id="{86350523-0EDB-C64F-B6A3-8B497CFAC91A}"/>
              </a:ext>
            </a:extLst>
          </p:cNvPr>
          <p:cNvSpPr>
            <a:spLocks noGrp="1"/>
          </p:cNvSpPr>
          <p:nvPr>
            <p:ph idx="1"/>
          </p:nvPr>
        </p:nvSpPr>
        <p:spPr/>
        <p:txBody>
          <a:bodyPr>
            <a:normAutofit/>
          </a:bodyPr>
          <a:lstStyle/>
          <a:p>
            <a:r>
              <a:rPr lang="en-US" dirty="0"/>
              <a:t>For fast packet processing, there is value to generating high-quality code on some metric using exhaustive search based on synthesis:</a:t>
            </a:r>
          </a:p>
          <a:p>
            <a:pPr lvl="1"/>
            <a:r>
              <a:rPr lang="en-US" dirty="0"/>
              <a:t>RMT/PISA-style pipelined architectures: Latency</a:t>
            </a:r>
          </a:p>
          <a:p>
            <a:pPr lvl="1"/>
            <a:r>
              <a:rPr lang="en-US" dirty="0"/>
              <a:t>NPU-style processor architectures: Throughput</a:t>
            </a:r>
          </a:p>
          <a:p>
            <a:pPr lvl="1"/>
            <a:endParaRPr lang="en-US" dirty="0"/>
          </a:p>
          <a:p>
            <a:r>
              <a:rPr lang="en-US" dirty="0"/>
              <a:t>Synthesis can potentially discover high-quality assembly implementations</a:t>
            </a:r>
          </a:p>
          <a:p>
            <a:pPr lvl="1"/>
            <a:r>
              <a:rPr lang="en-US" dirty="0"/>
              <a:t>With lower engineering effort relative to handcrafted compiler rules</a:t>
            </a:r>
          </a:p>
        </p:txBody>
      </p:sp>
    </p:spTree>
    <p:extLst>
      <p:ext uri="{BB962C8B-B14F-4D97-AF65-F5344CB8AC3E}">
        <p14:creationId xmlns:p14="http://schemas.microsoft.com/office/powerpoint/2010/main" val="18781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a:xfrm>
            <a:off x="838200" y="227101"/>
            <a:ext cx="10515600" cy="1325563"/>
          </a:xfrm>
        </p:spPr>
        <p:txBody>
          <a:bodyPr/>
          <a:lstStyle/>
          <a:p>
            <a:r>
              <a:rPr lang="en-US" dirty="0">
                <a:solidFill>
                  <a:srgbClr val="0000FF"/>
                </a:solidFill>
                <a:latin typeface="Calibri"/>
              </a:rPr>
              <a:t>But, synthesis can be very time consuming</a:t>
            </a:r>
            <a:endParaRPr lang="en-US" dirty="0"/>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342900" y="1690687"/>
            <a:ext cx="11849100" cy="4802187"/>
          </a:xfrm>
        </p:spPr>
        <p:txBody>
          <a:bodyPr>
            <a:normAutofit/>
          </a:bodyPr>
          <a:lstStyle/>
          <a:p>
            <a:r>
              <a:rPr lang="en-US" sz="3200" dirty="0"/>
              <a:t>The challenge: search space might be very large.</a:t>
            </a:r>
          </a:p>
          <a:p>
            <a:endParaRPr lang="en-US" sz="3200" dirty="0"/>
          </a:p>
          <a:p>
            <a:r>
              <a:rPr lang="en-US" sz="3200" dirty="0"/>
              <a:t>Can leverage domain structure in packet processing:</a:t>
            </a:r>
          </a:p>
          <a:p>
            <a:pPr lvl="1"/>
            <a:r>
              <a:rPr lang="en-US" sz="3200" dirty="0"/>
              <a:t>Small (e.g., RCP) and simple (e.g., no loops/pointers) programs</a:t>
            </a:r>
          </a:p>
          <a:p>
            <a:pPr lvl="1"/>
            <a:r>
              <a:rPr lang="en-US" sz="3200" dirty="0"/>
              <a:t>Packet-processing programs don’t change that often.</a:t>
            </a:r>
          </a:p>
          <a:p>
            <a:r>
              <a:rPr lang="en-US" sz="3600" dirty="0"/>
              <a:t>And improvements in synthesis technology</a:t>
            </a:r>
          </a:p>
          <a:p>
            <a:pPr lvl="1"/>
            <a:r>
              <a:rPr lang="en-US" sz="3200" dirty="0"/>
              <a:t>Many mature open-source synthesis tools (e.g., SKETCH, Rosette)</a:t>
            </a:r>
          </a:p>
          <a:p>
            <a:pPr lvl="1"/>
            <a:r>
              <a:rPr lang="en-US" sz="3200" dirty="0"/>
              <a:t>Synthesis benchmarks and competitions</a:t>
            </a:r>
          </a:p>
          <a:p>
            <a:endParaRPr lang="en-US" sz="3200" dirty="0"/>
          </a:p>
        </p:txBody>
      </p:sp>
      <p:pic>
        <p:nvPicPr>
          <p:cNvPr id="2" name="Picture 1">
            <a:extLst>
              <a:ext uri="{FF2B5EF4-FFF2-40B4-BE49-F238E27FC236}">
                <a16:creationId xmlns:a16="http://schemas.microsoft.com/office/drawing/2014/main" id="{9BBAA19D-C24B-0543-BDBF-21CD5006F427}"/>
              </a:ext>
            </a:extLst>
          </p:cNvPr>
          <p:cNvPicPr>
            <a:picLocks noChangeAspect="1"/>
          </p:cNvPicPr>
          <p:nvPr/>
        </p:nvPicPr>
        <p:blipFill>
          <a:blip r:embed="rId3"/>
          <a:stretch>
            <a:fillRect/>
          </a:stretch>
        </p:blipFill>
        <p:spPr>
          <a:xfrm>
            <a:off x="9144000" y="1414432"/>
            <a:ext cx="1752600" cy="1155700"/>
          </a:xfrm>
          <a:prstGeom prst="rect">
            <a:avLst/>
          </a:prstGeom>
        </p:spPr>
      </p:pic>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Chipmunk: synthesis for switch code generation</a:t>
            </a:r>
          </a:p>
        </p:txBody>
      </p:sp>
      <p:grpSp>
        <p:nvGrpSpPr>
          <p:cNvPr id="13" name="Group 12">
            <a:extLst>
              <a:ext uri="{FF2B5EF4-FFF2-40B4-BE49-F238E27FC236}">
                <a16:creationId xmlns:a16="http://schemas.microsoft.com/office/drawing/2014/main" id="{E94AFE5C-ED0C-EB48-AAA4-9D485F7A2B75}"/>
              </a:ext>
            </a:extLst>
          </p:cNvPr>
          <p:cNvGrpSpPr/>
          <p:nvPr/>
        </p:nvGrpSpPr>
        <p:grpSpPr>
          <a:xfrm>
            <a:off x="1052636" y="2855702"/>
            <a:ext cx="2921137" cy="1071154"/>
            <a:chOff x="1052636" y="2855702"/>
            <a:chExt cx="2921137"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1199098" y="2915551"/>
              <a:ext cx="2774675" cy="923330"/>
            </a:xfrm>
            <a:prstGeom prst="rect">
              <a:avLst/>
            </a:prstGeom>
            <a:noFill/>
          </p:spPr>
          <p:txBody>
            <a:bodyPr wrap="square" rtlCol="0">
              <a:spAutoFit/>
            </a:bodyPr>
            <a:lstStyle/>
            <a:p>
              <a:r>
                <a:rPr lang="en-US" dirty="0"/>
                <a:t>Program written in</a:t>
              </a:r>
            </a:p>
            <a:p>
              <a:r>
                <a:rPr lang="en-US" dirty="0"/>
                <a:t>Domino language</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1052636" y="2855702"/>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DB88F41-B336-9445-8F89-F9F5C6B4177B}"/>
              </a:ext>
            </a:extLst>
          </p:cNvPr>
          <p:cNvGrpSpPr/>
          <p:nvPr/>
        </p:nvGrpSpPr>
        <p:grpSpPr>
          <a:xfrm>
            <a:off x="9168667" y="2844450"/>
            <a:ext cx="2880212" cy="1071154"/>
            <a:chOff x="9168667" y="2844450"/>
            <a:chExt cx="2880212"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168668" y="2844450"/>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168667" y="3056861"/>
              <a:ext cx="2880212" cy="646331"/>
            </a:xfrm>
            <a:prstGeom prst="rect">
              <a:avLst/>
            </a:prstGeom>
            <a:noFill/>
          </p:spPr>
          <p:txBody>
            <a:bodyPr wrap="none" rtlCol="0">
              <a:spAutoFit/>
            </a:bodyPr>
            <a:lstStyle/>
            <a:p>
              <a:r>
                <a:rPr lang="en-US" dirty="0"/>
                <a:t>Partial program representing</a:t>
              </a:r>
            </a:p>
            <a:p>
              <a:r>
                <a:rPr lang="en-US" dirty="0"/>
                <a:t>PISA simulator’s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102122" y="285570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556866" y="3429445"/>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5" idx="1"/>
            <a:endCxn id="9" idx="3"/>
          </p:cNvCxnSpPr>
          <p:nvPr/>
        </p:nvCxnSpPr>
        <p:spPr>
          <a:xfrm flipH="1">
            <a:off x="7761568" y="3380027"/>
            <a:ext cx="1407100" cy="1125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692687"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09B8BA2-415F-614D-BDBD-62B676FF4C04}"/>
              </a:ext>
            </a:extLst>
          </p:cNvPr>
          <p:cNvGrpSpPr/>
          <p:nvPr/>
        </p:nvGrpSpPr>
        <p:grpSpPr>
          <a:xfrm>
            <a:off x="4964348" y="6061532"/>
            <a:ext cx="3380791" cy="717934"/>
            <a:chOff x="4964348" y="6061532"/>
            <a:chExt cx="3380791" cy="717934"/>
          </a:xfrm>
        </p:grpSpPr>
        <p:sp>
          <p:nvSpPr>
            <p:cNvPr id="44" name="Rounded Rectangle 43">
              <a:extLst>
                <a:ext uri="{FF2B5EF4-FFF2-40B4-BE49-F238E27FC236}">
                  <a16:creationId xmlns:a16="http://schemas.microsoft.com/office/drawing/2014/main" id="{3C206F39-B343-1A4A-BDD2-5ADA7A27B09E}"/>
                </a:ext>
              </a:extLst>
            </p:cNvPr>
            <p:cNvSpPr/>
            <p:nvPr/>
          </p:nvSpPr>
          <p:spPr>
            <a:xfrm>
              <a:off x="4964348" y="6061532"/>
              <a:ext cx="3088793" cy="71793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042726" y="6246351"/>
              <a:ext cx="3302413" cy="369332"/>
            </a:xfrm>
            <a:prstGeom prst="rect">
              <a:avLst/>
            </a:prstGeom>
            <a:noFill/>
          </p:spPr>
          <p:txBody>
            <a:bodyPr wrap="square" rtlCol="0">
              <a:spAutoFit/>
            </a:bodyPr>
            <a:lstStyle/>
            <a:p>
              <a:r>
                <a:rPr lang="en-US" dirty="0"/>
                <a:t>PISA simulator machine code</a:t>
              </a:r>
            </a:p>
          </p:txBody>
        </p:sp>
      </p:grpSp>
    </p:spTree>
    <p:extLst>
      <p:ext uri="{BB962C8B-B14F-4D97-AF65-F5344CB8AC3E}">
        <p14:creationId xmlns:p14="http://schemas.microsoft.com/office/powerpoint/2010/main" val="284190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15970</TotalTime>
  <Words>6376</Words>
  <Application>Microsoft Macintosh PowerPoint</Application>
  <PresentationFormat>Widescreen</PresentationFormat>
  <Paragraphs>689</Paragraphs>
  <Slides>32</Slides>
  <Notes>31</Notes>
  <HiddenSlides>11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Cambria Math</vt:lpstr>
      <vt:lpstr>Office Theme</vt:lpstr>
      <vt:lpstr>Autogenerating fast packet-processing code using program synthesis</vt:lpstr>
      <vt:lpstr>Programmable network devices today</vt:lpstr>
      <vt:lpstr>Today’s approach to writing fast programs</vt:lpstr>
      <vt:lpstr>Writing and compiling fast programs is hard</vt:lpstr>
      <vt:lpstr>PowerPoint Presentation</vt:lpstr>
      <vt:lpstr>PowerPoint Presentation</vt:lpstr>
      <vt:lpstr>Why use synthesis for generating packet-processing code?</vt:lpstr>
      <vt:lpstr>But, synthesis can be very time consuming</vt:lpstr>
      <vt:lpstr>Chipmunk: synthesis for switch code generation</vt:lpstr>
      <vt:lpstr>PowerPoint Presentation</vt:lpstr>
      <vt:lpstr>Evaluation: Baseline compiler</vt:lpstr>
      <vt:lpstr>Evaluation: Metrics and benchmarks</vt:lpstr>
      <vt:lpstr>PowerPoint Presentation</vt:lpstr>
      <vt:lpstr>PowerPoint Presentation</vt:lpstr>
      <vt:lpstr>PowerPoint Presentation</vt:lpstr>
      <vt:lpstr>Backup slides</vt:lpstr>
      <vt:lpstr>Using program synthesis for code generation</vt:lpstr>
      <vt:lpstr>PowerPoint Presentation</vt:lpstr>
      <vt:lpstr>PowerPoint Presentation</vt:lpstr>
      <vt:lpstr>Hardware configurations as SKETCH holes</vt:lpstr>
      <vt:lpstr>PowerPoint Presentation</vt:lpstr>
      <vt:lpstr>PowerPoint Presentation</vt:lpstr>
      <vt:lpstr>PowerPoint Presentation</vt:lpstr>
      <vt:lpstr>PowerPoint Presentation</vt:lpstr>
      <vt:lpstr>PowerPoint Presentation</vt:lpstr>
      <vt:lpstr>PowerPoint Presentation</vt:lpstr>
      <vt:lpstr>Programming network devices today</vt:lpstr>
      <vt:lpstr>PowerPoint Presentation</vt:lpstr>
      <vt:lpstr>PowerPoint Presentation</vt:lpstr>
      <vt:lpstr>PowerPoint Presentation</vt:lpstr>
      <vt:lpstr>PowerPoint Presentation</vt:lpstr>
      <vt:lpstr>TODO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office</cp:lastModifiedBy>
  <cp:revision>775</cp:revision>
  <dcterms:created xsi:type="dcterms:W3CDTF">2019-10-08T15:17:24Z</dcterms:created>
  <dcterms:modified xsi:type="dcterms:W3CDTF">2019-11-12T04:26:56Z</dcterms:modified>
</cp:coreProperties>
</file>